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Lst>
  <p:sldSz cy="5143500" cx="9144000"/>
  <p:notesSz cx="6858000" cy="9144000"/>
  <p:embeddedFontLst>
    <p:embeddedFont>
      <p:font typeface="Economica"/>
      <p:regular r:id="rId39"/>
      <p:bold r:id="rId40"/>
      <p:italic r:id="rId41"/>
      <p:boldItalic r:id="rId42"/>
    </p:embeddedFont>
    <p:embeddedFont>
      <p:font typeface="PT Sans Narrow"/>
      <p:regular r:id="rId43"/>
      <p:bold r:id="rId44"/>
    </p:embeddedFont>
    <p:embeddedFont>
      <p:font typeface="Open Sans"/>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Kristina Helen Inouye"/>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Economica-bold.fntdata"/><Relationship Id="rId20" Type="http://schemas.openxmlformats.org/officeDocument/2006/relationships/slide" Target="slides/slide13.xml"/><Relationship Id="rId42" Type="http://schemas.openxmlformats.org/officeDocument/2006/relationships/font" Target="fonts/Economica-boldItalic.fntdata"/><Relationship Id="rId41" Type="http://schemas.openxmlformats.org/officeDocument/2006/relationships/font" Target="fonts/Economica-italic.fntdata"/><Relationship Id="rId22" Type="http://schemas.openxmlformats.org/officeDocument/2006/relationships/slide" Target="slides/slide15.xml"/><Relationship Id="rId44" Type="http://schemas.openxmlformats.org/officeDocument/2006/relationships/font" Target="fonts/PTSansNarrow-bold.fntdata"/><Relationship Id="rId21" Type="http://schemas.openxmlformats.org/officeDocument/2006/relationships/slide" Target="slides/slide14.xml"/><Relationship Id="rId43" Type="http://schemas.openxmlformats.org/officeDocument/2006/relationships/font" Target="fonts/PTSansNarrow-regular.fntdata"/><Relationship Id="rId24" Type="http://schemas.openxmlformats.org/officeDocument/2006/relationships/slide" Target="slides/slide17.xml"/><Relationship Id="rId46" Type="http://schemas.openxmlformats.org/officeDocument/2006/relationships/font" Target="fonts/OpenSans-bold.fntdata"/><Relationship Id="rId23" Type="http://schemas.openxmlformats.org/officeDocument/2006/relationships/slide" Target="slides/slide16.xml"/><Relationship Id="rId45" Type="http://schemas.openxmlformats.org/officeDocument/2006/relationships/font" Target="fonts/OpenSans-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2.xml"/><Relationship Id="rId26" Type="http://schemas.openxmlformats.org/officeDocument/2006/relationships/slide" Target="slides/slide19.xml"/><Relationship Id="rId48" Type="http://schemas.openxmlformats.org/officeDocument/2006/relationships/font" Target="fonts/OpenSans-boldItalic.fntdata"/><Relationship Id="rId25" Type="http://schemas.openxmlformats.org/officeDocument/2006/relationships/slide" Target="slides/slide18.xml"/><Relationship Id="rId47" Type="http://schemas.openxmlformats.org/officeDocument/2006/relationships/font" Target="fonts/OpenSans-italic.fntdata"/><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slide" Target="slides/slide30.xml"/><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font" Target="fonts/Economica-regular.fntdata"/><Relationship Id="rId16" Type="http://schemas.openxmlformats.org/officeDocument/2006/relationships/slide" Target="slides/slide9.xml"/><Relationship Id="rId38" Type="http://schemas.openxmlformats.org/officeDocument/2006/relationships/slide" Target="slides/slide31.xml"/><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03-01T20:16:52.867">
    <p:pos x="196" y="771"/>
    <p:text>https://www.youtube.com/watch?v=77kw_TPQm98&amp;ab_channel=FullStackDesigner</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bf10cc2736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bf10cc2736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bf10cc2736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bf10cc2736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bf10cc2736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bf10cc2736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bf10cc2736_0_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bf10cc2736_0_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bf10cc2736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bf10cc2736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bf10cc2736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bf10cc2736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bf10cc2736_0_5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bf10cc2736_0_5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bf10cc2736_0_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bf10cc2736_0_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bf10cc2736_1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bf10cc2736_1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bf10cc2736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bf10cc2736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bf10cc2736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bf10cc2736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bf10cc2736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bf10cc2736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bf10cc2736_1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bf10cc2736_1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bf10cc2736_1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bf10cc2736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bf10cc2736_1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bf10cc2736_1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bf10cc2736_1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bf10cc2736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bf10cc2736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bf10cc2736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bf10cc2736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bf10cc2736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bf178d409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bf178d409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bf10cc2736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bf10cc2736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bf10cc2736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bf10cc273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bf10cc2736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bf10cc2736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bf10cc2736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bf10cc2736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 makes notes of recommendations from colleagues / friends and girlfriend keeps detailed maps of pinned locations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bf10cc2736_1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bf10cc2736_1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bf10cc2736_1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bf10cc2736_1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bf10cc2736_0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bf10cc2736_0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 makes notes of recommendations from colleagues / friends and girlfriend keeps detailed maps of pinned locations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bf10cc2736_0_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bf10cc2736_0_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 makes notes of recommendations from colleagues / friends and girlfriend keeps detailed maps of pinned locations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bf10cc2736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bf10cc2736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 makes notes of recommendations from colleagues / friends and girlfriend keeps detailed maps of pinned locations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bf10cc2736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bf10cc2736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bf10cc2736_0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bf10cc2736_0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bf10cc2736_1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bf10cc2736_1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2" name="Shape 62"/>
        <p:cNvGrpSpPr/>
        <p:nvPr/>
      </p:nvGrpSpPr>
      <p:grpSpPr>
        <a:xfrm>
          <a:off x="0" y="0"/>
          <a:ext cx="0" cy="0"/>
          <a:chOff x="0" y="0"/>
          <a:chExt cx="0" cy="0"/>
        </a:xfrm>
      </p:grpSpPr>
      <p:sp>
        <p:nvSpPr>
          <p:cNvPr id="63" name="Google Shape;63;p14"/>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64" name="Google Shape;64;p14"/>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65" name="Google Shape;65;p14"/>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a:lvl1pPr>
            <a:lvl2pPr lvl="1" rtl="0" algn="ctr">
              <a:spcBef>
                <a:spcPts val="0"/>
              </a:spcBef>
              <a:spcAft>
                <a:spcPts val="0"/>
              </a:spcAft>
              <a:buSzPts val="4200"/>
              <a:buNone/>
              <a:defRPr/>
            </a:lvl2pPr>
            <a:lvl3pPr lvl="2" rtl="0" algn="ctr">
              <a:spcBef>
                <a:spcPts val="0"/>
              </a:spcBef>
              <a:spcAft>
                <a:spcPts val="0"/>
              </a:spcAft>
              <a:buSzPts val="4200"/>
              <a:buNone/>
              <a:defRPr/>
            </a:lvl3pPr>
            <a:lvl4pPr lvl="3" rtl="0" algn="ctr">
              <a:spcBef>
                <a:spcPts val="0"/>
              </a:spcBef>
              <a:spcAft>
                <a:spcPts val="0"/>
              </a:spcAft>
              <a:buSzPts val="4200"/>
              <a:buNone/>
              <a:defRPr/>
            </a:lvl4pPr>
            <a:lvl5pPr lvl="4" rtl="0" algn="ctr">
              <a:spcBef>
                <a:spcPts val="0"/>
              </a:spcBef>
              <a:spcAft>
                <a:spcPts val="0"/>
              </a:spcAft>
              <a:buSzPts val="4200"/>
              <a:buNone/>
              <a:defRPr/>
            </a:lvl5pPr>
            <a:lvl6pPr lvl="5" rtl="0" algn="ctr">
              <a:spcBef>
                <a:spcPts val="0"/>
              </a:spcBef>
              <a:spcAft>
                <a:spcPts val="0"/>
              </a:spcAft>
              <a:buSzPts val="4200"/>
              <a:buNone/>
              <a:defRPr/>
            </a:lvl6pPr>
            <a:lvl7pPr lvl="6" rtl="0" algn="ctr">
              <a:spcBef>
                <a:spcPts val="0"/>
              </a:spcBef>
              <a:spcAft>
                <a:spcPts val="0"/>
              </a:spcAft>
              <a:buSzPts val="4200"/>
              <a:buNone/>
              <a:defRPr/>
            </a:lvl7pPr>
            <a:lvl8pPr lvl="7" rtl="0" algn="ctr">
              <a:spcBef>
                <a:spcPts val="0"/>
              </a:spcBef>
              <a:spcAft>
                <a:spcPts val="0"/>
              </a:spcAft>
              <a:buSzPts val="4200"/>
              <a:buNone/>
              <a:defRPr/>
            </a:lvl8pPr>
            <a:lvl9pPr lvl="8" rtl="0" algn="ctr">
              <a:spcBef>
                <a:spcPts val="0"/>
              </a:spcBef>
              <a:spcAft>
                <a:spcPts val="0"/>
              </a:spcAft>
              <a:buSzPts val="4200"/>
              <a:buNone/>
              <a:defRPr/>
            </a:lvl9pPr>
          </a:lstStyle>
          <a:p/>
        </p:txBody>
      </p:sp>
      <p:sp>
        <p:nvSpPr>
          <p:cNvPr id="66" name="Google Shape;66;p14"/>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rtl="0"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rtl="0"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rtl="0"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rtl="0"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rtl="0"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rtl="0"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rtl="0"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rtl="0"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67" name="Google Shape;6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8" name="Shape 68"/>
        <p:cNvGrpSpPr/>
        <p:nvPr/>
      </p:nvGrpSpPr>
      <p:grpSpPr>
        <a:xfrm>
          <a:off x="0" y="0"/>
          <a:ext cx="0" cy="0"/>
          <a:chOff x="0" y="0"/>
          <a:chExt cx="0" cy="0"/>
        </a:xfrm>
      </p:grpSpPr>
      <p:sp>
        <p:nvSpPr>
          <p:cNvPr id="69" name="Google Shape;69;p15"/>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70" name="Google Shape;70;p15"/>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71" name="Google Shape;71;p15"/>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4200"/>
              <a:buNone/>
              <a:defRPr/>
            </a:lvl1pPr>
            <a:lvl2pPr lvl="1" rtl="0" algn="ctr">
              <a:spcBef>
                <a:spcPts val="0"/>
              </a:spcBef>
              <a:spcAft>
                <a:spcPts val="0"/>
              </a:spcAft>
              <a:buSzPts val="4200"/>
              <a:buNone/>
              <a:defRPr/>
            </a:lvl2pPr>
            <a:lvl3pPr lvl="2" rtl="0" algn="ctr">
              <a:spcBef>
                <a:spcPts val="0"/>
              </a:spcBef>
              <a:spcAft>
                <a:spcPts val="0"/>
              </a:spcAft>
              <a:buSzPts val="4200"/>
              <a:buNone/>
              <a:defRPr/>
            </a:lvl3pPr>
            <a:lvl4pPr lvl="3" rtl="0" algn="ctr">
              <a:spcBef>
                <a:spcPts val="0"/>
              </a:spcBef>
              <a:spcAft>
                <a:spcPts val="0"/>
              </a:spcAft>
              <a:buSzPts val="4200"/>
              <a:buNone/>
              <a:defRPr/>
            </a:lvl4pPr>
            <a:lvl5pPr lvl="4" rtl="0" algn="ctr">
              <a:spcBef>
                <a:spcPts val="0"/>
              </a:spcBef>
              <a:spcAft>
                <a:spcPts val="0"/>
              </a:spcAft>
              <a:buSzPts val="4200"/>
              <a:buNone/>
              <a:defRPr/>
            </a:lvl5pPr>
            <a:lvl6pPr lvl="5" rtl="0" algn="ctr">
              <a:spcBef>
                <a:spcPts val="0"/>
              </a:spcBef>
              <a:spcAft>
                <a:spcPts val="0"/>
              </a:spcAft>
              <a:buSzPts val="4200"/>
              <a:buNone/>
              <a:defRPr/>
            </a:lvl6pPr>
            <a:lvl7pPr lvl="6" rtl="0" algn="ctr">
              <a:spcBef>
                <a:spcPts val="0"/>
              </a:spcBef>
              <a:spcAft>
                <a:spcPts val="0"/>
              </a:spcAft>
              <a:buSzPts val="4200"/>
              <a:buNone/>
              <a:defRPr/>
            </a:lvl7pPr>
            <a:lvl8pPr lvl="7" rtl="0" algn="ctr">
              <a:spcBef>
                <a:spcPts val="0"/>
              </a:spcBef>
              <a:spcAft>
                <a:spcPts val="0"/>
              </a:spcAft>
              <a:buSzPts val="4200"/>
              <a:buNone/>
              <a:defRPr/>
            </a:lvl8pPr>
            <a:lvl9pPr lvl="8" rtl="0" algn="ctr">
              <a:spcBef>
                <a:spcPts val="0"/>
              </a:spcBef>
              <a:spcAft>
                <a:spcPts val="0"/>
              </a:spcAft>
              <a:buSzPts val="4200"/>
              <a:buNone/>
              <a:defRPr/>
            </a:lvl9pPr>
          </a:lstStyle>
          <a:p/>
        </p:txBody>
      </p:sp>
      <p:sp>
        <p:nvSpPr>
          <p:cNvPr id="72" name="Google Shape;72;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 name="Shape 73"/>
        <p:cNvGrpSpPr/>
        <p:nvPr/>
      </p:nvGrpSpPr>
      <p:grpSpPr>
        <a:xfrm>
          <a:off x="0" y="0"/>
          <a:ext cx="0" cy="0"/>
          <a:chOff x="0" y="0"/>
          <a:chExt cx="0" cy="0"/>
        </a:xfrm>
      </p:grpSpPr>
      <p:sp>
        <p:nvSpPr>
          <p:cNvPr id="74" name="Google Shape;7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76" name="Google Shape;76;p16"/>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7" name="Google Shape;77;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80" name="Google Shape;80;p17"/>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1" name="Google Shape;81;p17"/>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2" name="Google Shape;82;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3" name="Shape 83"/>
        <p:cNvGrpSpPr/>
        <p:nvPr/>
      </p:nvGrpSpPr>
      <p:grpSpPr>
        <a:xfrm>
          <a:off x="0" y="0"/>
          <a:ext cx="0" cy="0"/>
          <a:chOff x="0" y="0"/>
          <a:chExt cx="0" cy="0"/>
        </a:xfrm>
      </p:grpSpPr>
      <p:sp>
        <p:nvSpPr>
          <p:cNvPr id="84" name="Google Shape;84;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p:txBody>
      </p:sp>
      <p:sp>
        <p:nvSpPr>
          <p:cNvPr id="85" name="Google Shape;85;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6" name="Shape 86"/>
        <p:cNvGrpSpPr/>
        <p:nvPr/>
      </p:nvGrpSpPr>
      <p:grpSpPr>
        <a:xfrm>
          <a:off x="0" y="0"/>
          <a:ext cx="0" cy="0"/>
          <a:chOff x="0" y="0"/>
          <a:chExt cx="0" cy="0"/>
        </a:xfrm>
      </p:grpSpPr>
      <p:sp>
        <p:nvSpPr>
          <p:cNvPr id="87" name="Google Shape;87;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88" name="Google Shape;88;p19"/>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89" name="Google Shape;89;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0" name="Shape 90"/>
        <p:cNvGrpSpPr/>
        <p:nvPr/>
      </p:nvGrpSpPr>
      <p:grpSpPr>
        <a:xfrm>
          <a:off x="0" y="0"/>
          <a:ext cx="0" cy="0"/>
          <a:chOff x="0" y="0"/>
          <a:chExt cx="0" cy="0"/>
        </a:xfrm>
      </p:grpSpPr>
      <p:sp>
        <p:nvSpPr>
          <p:cNvPr id="91" name="Google Shape;91;p20"/>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0"/>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93" name="Google Shape;93;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4" name="Shape 94"/>
        <p:cNvGrpSpPr/>
        <p:nvPr/>
      </p:nvGrpSpPr>
      <p:grpSpPr>
        <a:xfrm>
          <a:off x="0" y="0"/>
          <a:ext cx="0" cy="0"/>
          <a:chOff x="0" y="0"/>
          <a:chExt cx="0" cy="0"/>
        </a:xfrm>
      </p:grpSpPr>
      <p:sp>
        <p:nvSpPr>
          <p:cNvPr id="95" name="Google Shape;95;p21"/>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 name="Google Shape;96;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97" name="Google Shape;97;p21"/>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2"/>
              </a:buClr>
              <a:buSzPts val="4200"/>
              <a:buNone/>
              <a:defRPr>
                <a:solidFill>
                  <a:schemeClr val="lt2"/>
                </a:solidFill>
              </a:defRPr>
            </a:lvl1pPr>
            <a:lvl2pPr lvl="1" rtl="0" algn="ctr">
              <a:spcBef>
                <a:spcPts val="0"/>
              </a:spcBef>
              <a:spcAft>
                <a:spcPts val="0"/>
              </a:spcAft>
              <a:buClr>
                <a:schemeClr val="lt2"/>
              </a:buClr>
              <a:buSzPts val="4200"/>
              <a:buNone/>
              <a:defRPr>
                <a:solidFill>
                  <a:schemeClr val="lt2"/>
                </a:solidFill>
              </a:defRPr>
            </a:lvl2pPr>
            <a:lvl3pPr lvl="2" rtl="0" algn="ctr">
              <a:spcBef>
                <a:spcPts val="0"/>
              </a:spcBef>
              <a:spcAft>
                <a:spcPts val="0"/>
              </a:spcAft>
              <a:buClr>
                <a:schemeClr val="lt2"/>
              </a:buClr>
              <a:buSzPts val="4200"/>
              <a:buNone/>
              <a:defRPr>
                <a:solidFill>
                  <a:schemeClr val="lt2"/>
                </a:solidFill>
              </a:defRPr>
            </a:lvl3pPr>
            <a:lvl4pPr lvl="3" rtl="0" algn="ctr">
              <a:spcBef>
                <a:spcPts val="0"/>
              </a:spcBef>
              <a:spcAft>
                <a:spcPts val="0"/>
              </a:spcAft>
              <a:buClr>
                <a:schemeClr val="lt2"/>
              </a:buClr>
              <a:buSzPts val="4200"/>
              <a:buNone/>
              <a:defRPr>
                <a:solidFill>
                  <a:schemeClr val="lt2"/>
                </a:solidFill>
              </a:defRPr>
            </a:lvl4pPr>
            <a:lvl5pPr lvl="4" rtl="0" algn="ctr">
              <a:spcBef>
                <a:spcPts val="0"/>
              </a:spcBef>
              <a:spcAft>
                <a:spcPts val="0"/>
              </a:spcAft>
              <a:buClr>
                <a:schemeClr val="lt2"/>
              </a:buClr>
              <a:buSzPts val="4200"/>
              <a:buNone/>
              <a:defRPr>
                <a:solidFill>
                  <a:schemeClr val="lt2"/>
                </a:solidFill>
              </a:defRPr>
            </a:lvl5pPr>
            <a:lvl6pPr lvl="5" rtl="0" algn="ctr">
              <a:spcBef>
                <a:spcPts val="0"/>
              </a:spcBef>
              <a:spcAft>
                <a:spcPts val="0"/>
              </a:spcAft>
              <a:buClr>
                <a:schemeClr val="lt2"/>
              </a:buClr>
              <a:buSzPts val="4200"/>
              <a:buNone/>
              <a:defRPr>
                <a:solidFill>
                  <a:schemeClr val="lt2"/>
                </a:solidFill>
              </a:defRPr>
            </a:lvl6pPr>
            <a:lvl7pPr lvl="6" rtl="0" algn="ctr">
              <a:spcBef>
                <a:spcPts val="0"/>
              </a:spcBef>
              <a:spcAft>
                <a:spcPts val="0"/>
              </a:spcAft>
              <a:buClr>
                <a:schemeClr val="lt2"/>
              </a:buClr>
              <a:buSzPts val="4200"/>
              <a:buNone/>
              <a:defRPr>
                <a:solidFill>
                  <a:schemeClr val="lt2"/>
                </a:solidFill>
              </a:defRPr>
            </a:lvl7pPr>
            <a:lvl8pPr lvl="7" rtl="0" algn="ctr">
              <a:spcBef>
                <a:spcPts val="0"/>
              </a:spcBef>
              <a:spcAft>
                <a:spcPts val="0"/>
              </a:spcAft>
              <a:buClr>
                <a:schemeClr val="lt2"/>
              </a:buClr>
              <a:buSzPts val="4200"/>
              <a:buNone/>
              <a:defRPr>
                <a:solidFill>
                  <a:schemeClr val="lt2"/>
                </a:solidFill>
              </a:defRPr>
            </a:lvl8pPr>
            <a:lvl9pPr lvl="8" rtl="0" algn="ctr">
              <a:spcBef>
                <a:spcPts val="0"/>
              </a:spcBef>
              <a:spcAft>
                <a:spcPts val="0"/>
              </a:spcAft>
              <a:buClr>
                <a:schemeClr val="lt2"/>
              </a:buClr>
              <a:buSzPts val="4200"/>
              <a:buNone/>
              <a:defRPr>
                <a:solidFill>
                  <a:schemeClr val="lt2"/>
                </a:solidFill>
              </a:defRPr>
            </a:lvl9pPr>
          </a:lstStyle>
          <a:p/>
        </p:txBody>
      </p:sp>
      <p:sp>
        <p:nvSpPr>
          <p:cNvPr id="98" name="Google Shape;98;p21"/>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rtl="0"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rtl="0"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rtl="0"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rtl="0"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rtl="0"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rtl="0"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rtl="0"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rtl="0"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99" name="Google Shape;99;p2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0"/>
              </a:spcBef>
              <a:spcAft>
                <a:spcPts val="0"/>
              </a:spcAft>
              <a:buClr>
                <a:schemeClr val="lt1"/>
              </a:buClr>
              <a:buSzPts val="1400"/>
              <a:buChar char="○"/>
              <a:defRPr>
                <a:solidFill>
                  <a:schemeClr val="lt1"/>
                </a:solidFill>
              </a:defRPr>
            </a:lvl2pPr>
            <a:lvl3pPr indent="-317500" lvl="2" marL="1371600" rtl="0">
              <a:spcBef>
                <a:spcPts val="0"/>
              </a:spcBef>
              <a:spcAft>
                <a:spcPts val="0"/>
              </a:spcAft>
              <a:buClr>
                <a:schemeClr val="lt1"/>
              </a:buClr>
              <a:buSzPts val="1400"/>
              <a:buChar char="■"/>
              <a:defRPr>
                <a:solidFill>
                  <a:schemeClr val="lt1"/>
                </a:solidFill>
              </a:defRPr>
            </a:lvl3pPr>
            <a:lvl4pPr indent="-317500" lvl="3" marL="1828800" rtl="0">
              <a:spcBef>
                <a:spcPts val="0"/>
              </a:spcBef>
              <a:spcAft>
                <a:spcPts val="0"/>
              </a:spcAft>
              <a:buClr>
                <a:schemeClr val="lt1"/>
              </a:buClr>
              <a:buSzPts val="1400"/>
              <a:buChar char="●"/>
              <a:defRPr>
                <a:solidFill>
                  <a:schemeClr val="lt1"/>
                </a:solidFill>
              </a:defRPr>
            </a:lvl4pPr>
            <a:lvl5pPr indent="-317500" lvl="4" marL="2286000" rtl="0">
              <a:spcBef>
                <a:spcPts val="0"/>
              </a:spcBef>
              <a:spcAft>
                <a:spcPts val="0"/>
              </a:spcAft>
              <a:buClr>
                <a:schemeClr val="lt1"/>
              </a:buClr>
              <a:buSzPts val="1400"/>
              <a:buChar char="○"/>
              <a:defRPr>
                <a:solidFill>
                  <a:schemeClr val="lt1"/>
                </a:solidFill>
              </a:defRPr>
            </a:lvl5pPr>
            <a:lvl6pPr indent="-317500" lvl="5" marL="2743200" rtl="0">
              <a:spcBef>
                <a:spcPts val="0"/>
              </a:spcBef>
              <a:spcAft>
                <a:spcPts val="0"/>
              </a:spcAft>
              <a:buClr>
                <a:schemeClr val="lt1"/>
              </a:buClr>
              <a:buSzPts val="1400"/>
              <a:buChar char="■"/>
              <a:defRPr>
                <a:solidFill>
                  <a:schemeClr val="lt1"/>
                </a:solidFill>
              </a:defRPr>
            </a:lvl6pPr>
            <a:lvl7pPr indent="-317500" lvl="6" marL="3200400" rtl="0">
              <a:spcBef>
                <a:spcPts val="0"/>
              </a:spcBef>
              <a:spcAft>
                <a:spcPts val="0"/>
              </a:spcAft>
              <a:buClr>
                <a:schemeClr val="lt1"/>
              </a:buClr>
              <a:buSzPts val="1400"/>
              <a:buChar char="●"/>
              <a:defRPr>
                <a:solidFill>
                  <a:schemeClr val="lt1"/>
                </a:solidFill>
              </a:defRPr>
            </a:lvl7pPr>
            <a:lvl8pPr indent="-317500" lvl="7" marL="3657600" rtl="0">
              <a:spcBef>
                <a:spcPts val="0"/>
              </a:spcBef>
              <a:spcAft>
                <a:spcPts val="0"/>
              </a:spcAft>
              <a:buClr>
                <a:schemeClr val="lt1"/>
              </a:buClr>
              <a:buSzPts val="1400"/>
              <a:buChar char="○"/>
              <a:defRPr>
                <a:solidFill>
                  <a:schemeClr val="lt1"/>
                </a:solidFill>
              </a:defRPr>
            </a:lvl8pPr>
            <a:lvl9pPr indent="-317500" lvl="8" marL="4114800" rtl="0">
              <a:spcBef>
                <a:spcPts val="0"/>
              </a:spcBef>
              <a:spcAft>
                <a:spcPts val="0"/>
              </a:spcAft>
              <a:buClr>
                <a:schemeClr val="lt1"/>
              </a:buClr>
              <a:buSzPts val="1400"/>
              <a:buChar char="■"/>
              <a:defRPr>
                <a:solidFill>
                  <a:schemeClr val="lt1"/>
                </a:solidFill>
              </a:defRPr>
            </a:lvl9pPr>
          </a:lstStyle>
          <a:p/>
        </p:txBody>
      </p:sp>
      <p:sp>
        <p:nvSpPr>
          <p:cNvPr id="100" name="Google Shape;100;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 name="Shape 101"/>
        <p:cNvGrpSpPr/>
        <p:nvPr/>
      </p:nvGrpSpPr>
      <p:grpSpPr>
        <a:xfrm>
          <a:off x="0" y="0"/>
          <a:ext cx="0" cy="0"/>
          <a:chOff x="0" y="0"/>
          <a:chExt cx="0" cy="0"/>
        </a:xfrm>
      </p:grpSpPr>
      <p:sp>
        <p:nvSpPr>
          <p:cNvPr id="102" name="Google Shape;102;p22"/>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103" name="Google Shape;103;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4" name="Shape 104"/>
        <p:cNvGrpSpPr/>
        <p:nvPr/>
      </p:nvGrpSpPr>
      <p:grpSpPr>
        <a:xfrm>
          <a:off x="0" y="0"/>
          <a:ext cx="0" cy="0"/>
          <a:chOff x="0" y="0"/>
          <a:chExt cx="0" cy="0"/>
        </a:xfrm>
      </p:grpSpPr>
      <p:sp>
        <p:nvSpPr>
          <p:cNvPr id="105" name="Google Shape;105;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3"/>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2"/>
              </a:buClr>
              <a:buSzPts val="16000"/>
              <a:buNone/>
              <a:defRPr sz="16000">
                <a:solidFill>
                  <a:schemeClr val="lt2"/>
                </a:solidFill>
              </a:defRPr>
            </a:lvl1pPr>
            <a:lvl2pPr lvl="1" rtl="0" algn="ctr">
              <a:spcBef>
                <a:spcPts val="0"/>
              </a:spcBef>
              <a:spcAft>
                <a:spcPts val="0"/>
              </a:spcAft>
              <a:buClr>
                <a:schemeClr val="lt2"/>
              </a:buClr>
              <a:buSzPts val="16000"/>
              <a:buNone/>
              <a:defRPr sz="16000">
                <a:solidFill>
                  <a:schemeClr val="lt2"/>
                </a:solidFill>
              </a:defRPr>
            </a:lvl2pPr>
            <a:lvl3pPr lvl="2" rtl="0" algn="ctr">
              <a:spcBef>
                <a:spcPts val="0"/>
              </a:spcBef>
              <a:spcAft>
                <a:spcPts val="0"/>
              </a:spcAft>
              <a:buClr>
                <a:schemeClr val="lt2"/>
              </a:buClr>
              <a:buSzPts val="16000"/>
              <a:buNone/>
              <a:defRPr sz="16000">
                <a:solidFill>
                  <a:schemeClr val="lt2"/>
                </a:solidFill>
              </a:defRPr>
            </a:lvl3pPr>
            <a:lvl4pPr lvl="3" rtl="0" algn="ctr">
              <a:spcBef>
                <a:spcPts val="0"/>
              </a:spcBef>
              <a:spcAft>
                <a:spcPts val="0"/>
              </a:spcAft>
              <a:buClr>
                <a:schemeClr val="lt2"/>
              </a:buClr>
              <a:buSzPts val="16000"/>
              <a:buNone/>
              <a:defRPr sz="16000">
                <a:solidFill>
                  <a:schemeClr val="lt2"/>
                </a:solidFill>
              </a:defRPr>
            </a:lvl4pPr>
            <a:lvl5pPr lvl="4" rtl="0" algn="ctr">
              <a:spcBef>
                <a:spcPts val="0"/>
              </a:spcBef>
              <a:spcAft>
                <a:spcPts val="0"/>
              </a:spcAft>
              <a:buClr>
                <a:schemeClr val="lt2"/>
              </a:buClr>
              <a:buSzPts val="16000"/>
              <a:buNone/>
              <a:defRPr sz="16000">
                <a:solidFill>
                  <a:schemeClr val="lt2"/>
                </a:solidFill>
              </a:defRPr>
            </a:lvl5pPr>
            <a:lvl6pPr lvl="5" rtl="0" algn="ctr">
              <a:spcBef>
                <a:spcPts val="0"/>
              </a:spcBef>
              <a:spcAft>
                <a:spcPts val="0"/>
              </a:spcAft>
              <a:buClr>
                <a:schemeClr val="lt2"/>
              </a:buClr>
              <a:buSzPts val="16000"/>
              <a:buNone/>
              <a:defRPr sz="16000">
                <a:solidFill>
                  <a:schemeClr val="lt2"/>
                </a:solidFill>
              </a:defRPr>
            </a:lvl6pPr>
            <a:lvl7pPr lvl="6" rtl="0" algn="ctr">
              <a:spcBef>
                <a:spcPts val="0"/>
              </a:spcBef>
              <a:spcAft>
                <a:spcPts val="0"/>
              </a:spcAft>
              <a:buClr>
                <a:schemeClr val="lt2"/>
              </a:buClr>
              <a:buSzPts val="16000"/>
              <a:buNone/>
              <a:defRPr sz="16000">
                <a:solidFill>
                  <a:schemeClr val="lt2"/>
                </a:solidFill>
              </a:defRPr>
            </a:lvl7pPr>
            <a:lvl8pPr lvl="7" rtl="0" algn="ctr">
              <a:spcBef>
                <a:spcPts val="0"/>
              </a:spcBef>
              <a:spcAft>
                <a:spcPts val="0"/>
              </a:spcAft>
              <a:buClr>
                <a:schemeClr val="lt2"/>
              </a:buClr>
              <a:buSzPts val="16000"/>
              <a:buNone/>
              <a:defRPr sz="16000">
                <a:solidFill>
                  <a:schemeClr val="lt2"/>
                </a:solidFill>
              </a:defRPr>
            </a:lvl8pPr>
            <a:lvl9pPr lvl="8" rtl="0" algn="ctr">
              <a:spcBef>
                <a:spcPts val="0"/>
              </a:spcBef>
              <a:spcAft>
                <a:spcPts val="0"/>
              </a:spcAft>
              <a:buClr>
                <a:schemeClr val="lt2"/>
              </a:buClr>
              <a:buSzPts val="16000"/>
              <a:buNone/>
              <a:defRPr sz="16000">
                <a:solidFill>
                  <a:schemeClr val="lt2"/>
                </a:solidFill>
              </a:defRPr>
            </a:lvl9pPr>
          </a:lstStyle>
          <a:p>
            <a:r>
              <a:t>xx%</a:t>
            </a:r>
          </a:p>
        </p:txBody>
      </p:sp>
      <p:sp>
        <p:nvSpPr>
          <p:cNvPr id="107" name="Google Shape;107;p23"/>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108" name="Google Shape;108;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9" name="Shape 109"/>
        <p:cNvGrpSpPr/>
        <p:nvPr/>
      </p:nvGrpSpPr>
      <p:grpSpPr>
        <a:xfrm>
          <a:off x="0" y="0"/>
          <a:ext cx="0" cy="0"/>
          <a:chOff x="0" y="0"/>
          <a:chExt cx="0" cy="0"/>
        </a:xfrm>
      </p:grpSpPr>
      <p:sp>
        <p:nvSpPr>
          <p:cNvPr id="110" name="Google Shape;110;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8" name="Shape 58"/>
        <p:cNvGrpSpPr/>
        <p:nvPr/>
      </p:nvGrpSpPr>
      <p:grpSpPr>
        <a:xfrm>
          <a:off x="0" y="0"/>
          <a:ext cx="0" cy="0"/>
          <a:chOff x="0" y="0"/>
          <a:chExt cx="0" cy="0"/>
        </a:xfrm>
      </p:grpSpPr>
      <p:sp>
        <p:nvSpPr>
          <p:cNvPr id="59" name="Google Shape;59;p13"/>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rt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60" name="Google Shape;60;p13"/>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rtl="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61" name="Google Shape;6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1"/>
                </a:solidFill>
                <a:latin typeface="Economica"/>
                <a:ea typeface="Economica"/>
                <a:cs typeface="Economica"/>
                <a:sym typeface="Economica"/>
              </a:defRPr>
            </a:lvl1pPr>
            <a:lvl2pPr lvl="1" rtl="0" algn="r">
              <a:buNone/>
              <a:defRPr sz="1000">
                <a:solidFill>
                  <a:schemeClr val="dk1"/>
                </a:solidFill>
                <a:latin typeface="Economica"/>
                <a:ea typeface="Economica"/>
                <a:cs typeface="Economica"/>
                <a:sym typeface="Economica"/>
              </a:defRPr>
            </a:lvl2pPr>
            <a:lvl3pPr lvl="2" rtl="0" algn="r">
              <a:buNone/>
              <a:defRPr sz="1000">
                <a:solidFill>
                  <a:schemeClr val="dk1"/>
                </a:solidFill>
                <a:latin typeface="Economica"/>
                <a:ea typeface="Economica"/>
                <a:cs typeface="Economica"/>
                <a:sym typeface="Economica"/>
              </a:defRPr>
            </a:lvl3pPr>
            <a:lvl4pPr lvl="3" rtl="0" algn="r">
              <a:buNone/>
              <a:defRPr sz="1000">
                <a:solidFill>
                  <a:schemeClr val="dk1"/>
                </a:solidFill>
                <a:latin typeface="Economica"/>
                <a:ea typeface="Economica"/>
                <a:cs typeface="Economica"/>
                <a:sym typeface="Economica"/>
              </a:defRPr>
            </a:lvl4pPr>
            <a:lvl5pPr lvl="4" rtl="0" algn="r">
              <a:buNone/>
              <a:defRPr sz="1000">
                <a:solidFill>
                  <a:schemeClr val="dk1"/>
                </a:solidFill>
                <a:latin typeface="Economica"/>
                <a:ea typeface="Economica"/>
                <a:cs typeface="Economica"/>
                <a:sym typeface="Economica"/>
              </a:defRPr>
            </a:lvl5pPr>
            <a:lvl6pPr lvl="5" rtl="0" algn="r">
              <a:buNone/>
              <a:defRPr sz="1000">
                <a:solidFill>
                  <a:schemeClr val="dk1"/>
                </a:solidFill>
                <a:latin typeface="Economica"/>
                <a:ea typeface="Economica"/>
                <a:cs typeface="Economica"/>
                <a:sym typeface="Economica"/>
              </a:defRPr>
            </a:lvl6pPr>
            <a:lvl7pPr lvl="6" rtl="0" algn="r">
              <a:buNone/>
              <a:defRPr sz="1000">
                <a:solidFill>
                  <a:schemeClr val="dk1"/>
                </a:solidFill>
                <a:latin typeface="Economica"/>
                <a:ea typeface="Economica"/>
                <a:cs typeface="Economica"/>
                <a:sym typeface="Economica"/>
              </a:defRPr>
            </a:lvl7pPr>
            <a:lvl8pPr lvl="7" rtl="0" algn="r">
              <a:buNone/>
              <a:defRPr sz="1000">
                <a:solidFill>
                  <a:schemeClr val="dk1"/>
                </a:solidFill>
                <a:latin typeface="Economica"/>
                <a:ea typeface="Economica"/>
                <a:cs typeface="Economica"/>
                <a:sym typeface="Economica"/>
              </a:defRPr>
            </a:lvl8pPr>
            <a:lvl9pPr lvl="8" rtl="0"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9.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comments" Target="../comments/commen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image" Target="../media/image6.png"/><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 Id="rId3"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14" name="Shape 114"/>
        <p:cNvGrpSpPr/>
        <p:nvPr/>
      </p:nvGrpSpPr>
      <p:grpSpPr>
        <a:xfrm>
          <a:off x="0" y="0"/>
          <a:ext cx="0" cy="0"/>
          <a:chOff x="0" y="0"/>
          <a:chExt cx="0" cy="0"/>
        </a:xfrm>
      </p:grpSpPr>
      <p:sp>
        <p:nvSpPr>
          <p:cNvPr id="115" name="Google Shape;115;p25"/>
          <p:cNvSpPr txBox="1"/>
          <p:nvPr/>
        </p:nvSpPr>
        <p:spPr>
          <a:xfrm>
            <a:off x="3309300" y="3626925"/>
            <a:ext cx="2525400" cy="40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PT Sans Narrow"/>
                <a:ea typeface="PT Sans Narrow"/>
                <a:cs typeface="PT Sans Narrow"/>
                <a:sym typeface="PT Sans Narrow"/>
              </a:rPr>
              <a:t>Natasha Goh, Ben Gregory, Michelle Huang, Cooper Reed</a:t>
            </a:r>
            <a:endParaRPr sz="1600">
              <a:solidFill>
                <a:srgbClr val="FFFFFF"/>
              </a:solidFill>
              <a:latin typeface="PT Sans Narrow"/>
              <a:ea typeface="PT Sans Narrow"/>
              <a:cs typeface="PT Sans Narrow"/>
              <a:sym typeface="PT Sans Narrow"/>
            </a:endParaRPr>
          </a:p>
        </p:txBody>
      </p:sp>
      <p:pic>
        <p:nvPicPr>
          <p:cNvPr id="116" name="Google Shape;116;p25"/>
          <p:cNvPicPr preferRelativeResize="0"/>
          <p:nvPr/>
        </p:nvPicPr>
        <p:blipFill>
          <a:blip r:embed="rId3">
            <a:alphaModFix/>
          </a:blip>
          <a:stretch>
            <a:fillRect/>
          </a:stretch>
        </p:blipFill>
        <p:spPr>
          <a:xfrm>
            <a:off x="4059374" y="935425"/>
            <a:ext cx="1090700" cy="1059425"/>
          </a:xfrm>
          <a:prstGeom prst="rect">
            <a:avLst/>
          </a:prstGeom>
          <a:noFill/>
          <a:ln>
            <a:noFill/>
          </a:ln>
        </p:spPr>
      </p:pic>
      <p:pic>
        <p:nvPicPr>
          <p:cNvPr id="117" name="Google Shape;117;p25"/>
          <p:cNvPicPr preferRelativeResize="0"/>
          <p:nvPr/>
        </p:nvPicPr>
        <p:blipFill>
          <a:blip r:embed="rId4">
            <a:alphaModFix/>
          </a:blip>
          <a:stretch>
            <a:fillRect/>
          </a:stretch>
        </p:blipFill>
        <p:spPr>
          <a:xfrm>
            <a:off x="3573849" y="1933475"/>
            <a:ext cx="1996296" cy="731375"/>
          </a:xfrm>
          <a:prstGeom prst="rect">
            <a:avLst/>
          </a:prstGeom>
          <a:noFill/>
          <a:ln>
            <a:noFill/>
          </a:ln>
        </p:spPr>
      </p:pic>
      <p:cxnSp>
        <p:nvCxnSpPr>
          <p:cNvPr id="118" name="Google Shape;118;p25"/>
          <p:cNvCxnSpPr/>
          <p:nvPr/>
        </p:nvCxnSpPr>
        <p:spPr>
          <a:xfrm flipH="1" rot="5400000">
            <a:off x="4564650" y="2042950"/>
            <a:ext cx="14700" cy="1258500"/>
          </a:xfrm>
          <a:prstGeom prst="straightConnector1">
            <a:avLst/>
          </a:prstGeom>
          <a:noFill/>
          <a:ln cap="flat" cmpd="sng" w="9525">
            <a:solidFill>
              <a:srgbClr val="B7B7B7"/>
            </a:solidFill>
            <a:prstDash val="solid"/>
            <a:round/>
            <a:headEnd len="med" w="med" type="none"/>
            <a:tailEnd len="med" w="med" type="none"/>
          </a:ln>
        </p:spPr>
      </p:cxnSp>
      <p:sp>
        <p:nvSpPr>
          <p:cNvPr id="119" name="Google Shape;119;p25"/>
          <p:cNvSpPr txBox="1"/>
          <p:nvPr/>
        </p:nvSpPr>
        <p:spPr>
          <a:xfrm>
            <a:off x="2909275" y="2664850"/>
            <a:ext cx="3390900" cy="49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rgbClr val="FFFFFF"/>
                </a:solidFill>
                <a:latin typeface="PT Sans Narrow"/>
                <a:ea typeface="PT Sans Narrow"/>
                <a:cs typeface="PT Sans Narrow"/>
                <a:sym typeface="PT Sans Narrow"/>
              </a:rPr>
              <a:t>Medium-fi</a:t>
            </a:r>
            <a:r>
              <a:rPr lang="en" sz="2000">
                <a:solidFill>
                  <a:srgbClr val="FFFFFF"/>
                </a:solidFill>
                <a:latin typeface="PT Sans Narrow"/>
                <a:ea typeface="PT Sans Narrow"/>
                <a:cs typeface="PT Sans Narrow"/>
                <a:sym typeface="PT Sans Narrow"/>
              </a:rPr>
              <a:t> Prototyping</a:t>
            </a:r>
            <a:endParaRPr sz="1300">
              <a:solidFill>
                <a:srgbClr val="FFFFFF"/>
              </a:solidFill>
              <a:latin typeface="PT Sans Narrow"/>
              <a:ea typeface="PT Sans Narrow"/>
              <a:cs typeface="PT Sans Narrow"/>
              <a:sym typeface="PT Sans Narrow"/>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2" name="Shape 182"/>
        <p:cNvGrpSpPr/>
        <p:nvPr/>
      </p:nvGrpSpPr>
      <p:grpSpPr>
        <a:xfrm>
          <a:off x="0" y="0"/>
          <a:ext cx="0" cy="0"/>
          <a:chOff x="0" y="0"/>
          <a:chExt cx="0" cy="0"/>
        </a:xfrm>
      </p:grpSpPr>
      <p:sp>
        <p:nvSpPr>
          <p:cNvPr id="183" name="Google Shape;183;p3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700"/>
              <a:t>Design Change #2 - </a:t>
            </a:r>
            <a:r>
              <a:rPr lang="en" sz="3700"/>
              <a:t>Make Card Status Clearer</a:t>
            </a:r>
            <a:r>
              <a:rPr lang="en" sz="3700"/>
              <a:t> </a:t>
            </a:r>
            <a:r>
              <a:rPr b="1" lang="en" sz="3700"/>
              <a:t> </a:t>
            </a:r>
            <a:endParaRPr b="1" sz="3700"/>
          </a:p>
        </p:txBody>
      </p:sp>
      <p:pic>
        <p:nvPicPr>
          <p:cNvPr id="184" name="Google Shape;184;p34"/>
          <p:cNvPicPr preferRelativeResize="0"/>
          <p:nvPr/>
        </p:nvPicPr>
        <p:blipFill>
          <a:blip r:embed="rId3">
            <a:alphaModFix/>
          </a:blip>
          <a:stretch>
            <a:fillRect/>
          </a:stretch>
        </p:blipFill>
        <p:spPr>
          <a:xfrm>
            <a:off x="4611075" y="1403225"/>
            <a:ext cx="3612327" cy="3074675"/>
          </a:xfrm>
          <a:prstGeom prst="rect">
            <a:avLst/>
          </a:prstGeom>
          <a:noFill/>
          <a:ln>
            <a:noFill/>
          </a:ln>
        </p:spPr>
      </p:pic>
      <p:pic>
        <p:nvPicPr>
          <p:cNvPr id="185" name="Google Shape;185;p34"/>
          <p:cNvPicPr preferRelativeResize="0"/>
          <p:nvPr/>
        </p:nvPicPr>
        <p:blipFill>
          <a:blip r:embed="rId4">
            <a:alphaModFix/>
          </a:blip>
          <a:stretch>
            <a:fillRect/>
          </a:stretch>
        </p:blipFill>
        <p:spPr>
          <a:xfrm>
            <a:off x="1005450" y="1371125"/>
            <a:ext cx="1713900" cy="3138875"/>
          </a:xfrm>
          <a:prstGeom prst="rect">
            <a:avLst/>
          </a:prstGeom>
          <a:noFill/>
          <a:ln>
            <a:noFill/>
          </a:ln>
        </p:spPr>
      </p:pic>
      <p:sp>
        <p:nvSpPr>
          <p:cNvPr id="186" name="Google Shape;186;p34"/>
          <p:cNvSpPr/>
          <p:nvPr/>
        </p:nvSpPr>
        <p:spPr>
          <a:xfrm>
            <a:off x="2984050" y="2408063"/>
            <a:ext cx="1184700" cy="1065000"/>
          </a:xfrm>
          <a:prstGeom prst="rightArrow">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0" name="Shape 190"/>
        <p:cNvGrpSpPr/>
        <p:nvPr/>
      </p:nvGrpSpPr>
      <p:grpSpPr>
        <a:xfrm>
          <a:off x="0" y="0"/>
          <a:ext cx="0" cy="0"/>
          <a:chOff x="0" y="0"/>
          <a:chExt cx="0" cy="0"/>
        </a:xfrm>
      </p:grpSpPr>
      <p:sp>
        <p:nvSpPr>
          <p:cNvPr id="191" name="Google Shape;191;p35"/>
          <p:cNvSpPr txBox="1"/>
          <p:nvPr>
            <p:ph type="title"/>
          </p:nvPr>
        </p:nvSpPr>
        <p:spPr>
          <a:xfrm>
            <a:off x="311700" y="315925"/>
            <a:ext cx="8520600" cy="831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sz="3700"/>
              <a:t>Design Change #2 - </a:t>
            </a:r>
            <a:r>
              <a:rPr lang="en" sz="3700"/>
              <a:t>Make Card Status Clearer</a:t>
            </a:r>
            <a:r>
              <a:rPr lang="en" sz="3700"/>
              <a:t> - </a:t>
            </a:r>
            <a:r>
              <a:rPr i="1" lang="en" sz="3700"/>
              <a:t>Rationale</a:t>
            </a:r>
            <a:r>
              <a:rPr lang="en" sz="3700"/>
              <a:t> </a:t>
            </a:r>
            <a:r>
              <a:rPr b="1" lang="en" sz="3700"/>
              <a:t> </a:t>
            </a:r>
            <a:endParaRPr b="1"/>
          </a:p>
        </p:txBody>
      </p:sp>
      <p:sp>
        <p:nvSpPr>
          <p:cNvPr id="192" name="Google Shape;192;p35"/>
          <p:cNvSpPr txBox="1"/>
          <p:nvPr>
            <p:ph idx="1" type="body"/>
          </p:nvPr>
        </p:nvSpPr>
        <p:spPr>
          <a:xfrm>
            <a:off x="311700" y="1225225"/>
            <a:ext cx="7908300" cy="3716100"/>
          </a:xfrm>
          <a:prstGeom prst="rect">
            <a:avLst/>
          </a:prstGeom>
        </p:spPr>
        <p:txBody>
          <a:bodyPr anchorCtr="0" anchor="t" bIns="91425" lIns="91425" spcFirstLastPara="1" rIns="91425" wrap="square" tIns="91425">
            <a:normAutofit fontScale="25000" lnSpcReduction="20000"/>
          </a:bodyPr>
          <a:lstStyle/>
          <a:p>
            <a:pPr indent="-344487" lvl="0" marL="457200" rtl="0" algn="l">
              <a:spcBef>
                <a:spcPts val="0"/>
              </a:spcBef>
              <a:spcAft>
                <a:spcPts val="0"/>
              </a:spcAft>
              <a:buSzPct val="100000"/>
              <a:buChar char="●"/>
            </a:pPr>
            <a:r>
              <a:rPr b="1" lang="en" sz="7300"/>
              <a:t>Before:</a:t>
            </a:r>
            <a:endParaRPr b="1" sz="7300"/>
          </a:p>
          <a:p>
            <a:pPr indent="0" lvl="0" marL="457200" rtl="0" algn="l">
              <a:spcBef>
                <a:spcPts val="1200"/>
              </a:spcBef>
              <a:spcAft>
                <a:spcPts val="0"/>
              </a:spcAft>
              <a:buNone/>
            </a:pPr>
            <a:r>
              <a:rPr lang="en" sz="5230"/>
              <a:t>As part of our task of developing a relationship with businesses, cards would be visually changed to reflect the current status of the relationship (e.g. Bronze, Silver, Gold, etc.). However, the status was not always apparent to the user and when it was, it was not always clearly associated with any kind of behavior or reward structure. Further, not all users recognized when the cards changed or what action led it to change.</a:t>
            </a:r>
            <a:endParaRPr b="1" sz="5230"/>
          </a:p>
          <a:p>
            <a:pPr indent="-344487" lvl="0" marL="457200" rtl="0" algn="l">
              <a:spcBef>
                <a:spcPts val="1200"/>
              </a:spcBef>
              <a:spcAft>
                <a:spcPts val="0"/>
              </a:spcAft>
              <a:buSzPct val="100000"/>
              <a:buChar char="●"/>
            </a:pPr>
            <a:r>
              <a:rPr b="1" lang="en" sz="7300"/>
              <a:t>After:</a:t>
            </a:r>
            <a:endParaRPr b="1" sz="7300"/>
          </a:p>
          <a:p>
            <a:pPr indent="0" lvl="0" marL="457200" rtl="0" algn="l">
              <a:spcBef>
                <a:spcPts val="1200"/>
              </a:spcBef>
              <a:spcAft>
                <a:spcPts val="0"/>
              </a:spcAft>
              <a:buNone/>
            </a:pPr>
            <a:r>
              <a:rPr lang="en" sz="5200"/>
              <a:t>To make it more clear what the card status represented and what rewards you received as part of this upgrade, an additional pop up screen was added to relay this information. This pop up explicitly references loyalty and the updated rewards structure to make it clear that a benefit has been received and it is a result of the users continued relationship with the business. To connect it further to the result of previous shopping, it is designed to pop up right after a new purchase has been added to the user’s account.</a:t>
            </a:r>
            <a:endParaRPr b="1" sz="5200"/>
          </a:p>
          <a:p>
            <a:pPr indent="0" lvl="0" marL="457200" rtl="0" algn="l">
              <a:spcBef>
                <a:spcPts val="1200"/>
              </a:spcBef>
              <a:spcAft>
                <a:spcPts val="0"/>
              </a:spcAft>
              <a:buNone/>
            </a:pPr>
            <a:r>
              <a:t/>
            </a:r>
            <a:endParaRPr/>
          </a:p>
          <a:p>
            <a:pPr indent="0" lvl="0" marL="457200" rtl="0" algn="l">
              <a:spcBef>
                <a:spcPts val="1200"/>
              </a:spcBef>
              <a:spcAft>
                <a:spcPts val="0"/>
              </a:spcAft>
              <a:buNone/>
            </a:pPr>
            <a:r>
              <a:t/>
            </a:r>
            <a:endParaRPr/>
          </a:p>
          <a:p>
            <a:pPr indent="0" lvl="0" marL="45720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6" name="Shape 196"/>
        <p:cNvGrpSpPr/>
        <p:nvPr/>
      </p:nvGrpSpPr>
      <p:grpSpPr>
        <a:xfrm>
          <a:off x="0" y="0"/>
          <a:ext cx="0" cy="0"/>
          <a:chOff x="0" y="0"/>
          <a:chExt cx="0" cy="0"/>
        </a:xfrm>
      </p:grpSpPr>
      <p:sp>
        <p:nvSpPr>
          <p:cNvPr id="197" name="Google Shape;197;p3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700"/>
              <a:t>Design Change #3 - </a:t>
            </a:r>
            <a:r>
              <a:rPr lang="en" sz="3700"/>
              <a:t>Move Ask from Profile to Friends</a:t>
            </a:r>
            <a:r>
              <a:rPr lang="en" sz="3700"/>
              <a:t> </a:t>
            </a:r>
            <a:r>
              <a:rPr b="1" lang="en" sz="3700"/>
              <a:t> </a:t>
            </a:r>
            <a:endParaRPr b="1" sz="3700"/>
          </a:p>
        </p:txBody>
      </p:sp>
      <p:pic>
        <p:nvPicPr>
          <p:cNvPr id="198" name="Google Shape;198;p36"/>
          <p:cNvPicPr preferRelativeResize="0"/>
          <p:nvPr/>
        </p:nvPicPr>
        <p:blipFill>
          <a:blip r:embed="rId3">
            <a:alphaModFix/>
          </a:blip>
          <a:stretch>
            <a:fillRect/>
          </a:stretch>
        </p:blipFill>
        <p:spPr>
          <a:xfrm>
            <a:off x="1494425" y="1371138"/>
            <a:ext cx="1759990" cy="3138875"/>
          </a:xfrm>
          <a:prstGeom prst="rect">
            <a:avLst/>
          </a:prstGeom>
          <a:noFill/>
          <a:ln>
            <a:noFill/>
          </a:ln>
        </p:spPr>
      </p:pic>
      <p:sp>
        <p:nvSpPr>
          <p:cNvPr id="199" name="Google Shape;199;p36"/>
          <p:cNvSpPr/>
          <p:nvPr/>
        </p:nvSpPr>
        <p:spPr>
          <a:xfrm>
            <a:off x="3979650" y="2408063"/>
            <a:ext cx="1184700" cy="1065000"/>
          </a:xfrm>
          <a:prstGeom prst="rightArrow">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0" name="Google Shape;200;p36"/>
          <p:cNvPicPr preferRelativeResize="0"/>
          <p:nvPr/>
        </p:nvPicPr>
        <p:blipFill>
          <a:blip r:embed="rId4">
            <a:alphaModFix/>
          </a:blip>
          <a:stretch>
            <a:fillRect/>
          </a:stretch>
        </p:blipFill>
        <p:spPr>
          <a:xfrm>
            <a:off x="5924725" y="1395418"/>
            <a:ext cx="1735750" cy="312263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4" name="Shape 204"/>
        <p:cNvGrpSpPr/>
        <p:nvPr/>
      </p:nvGrpSpPr>
      <p:grpSpPr>
        <a:xfrm>
          <a:off x="0" y="0"/>
          <a:ext cx="0" cy="0"/>
          <a:chOff x="0" y="0"/>
          <a:chExt cx="0" cy="0"/>
        </a:xfrm>
      </p:grpSpPr>
      <p:sp>
        <p:nvSpPr>
          <p:cNvPr id="205" name="Google Shape;205;p37"/>
          <p:cNvSpPr txBox="1"/>
          <p:nvPr>
            <p:ph type="title"/>
          </p:nvPr>
        </p:nvSpPr>
        <p:spPr>
          <a:xfrm>
            <a:off x="311700" y="315925"/>
            <a:ext cx="8520600" cy="831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sz="3700"/>
              <a:t>Design Change #3 -</a:t>
            </a:r>
            <a:r>
              <a:rPr b="1" lang="en" sz="3033"/>
              <a:t> </a:t>
            </a:r>
            <a:r>
              <a:rPr lang="en" sz="3033"/>
              <a:t>Move Ask from Profile to Friends</a:t>
            </a:r>
            <a:r>
              <a:rPr lang="en" sz="3700"/>
              <a:t> - </a:t>
            </a:r>
            <a:r>
              <a:rPr i="1" lang="en" sz="3700"/>
              <a:t>Rationale</a:t>
            </a:r>
            <a:r>
              <a:rPr lang="en" sz="3700"/>
              <a:t> </a:t>
            </a:r>
            <a:r>
              <a:rPr b="1" lang="en" sz="3700"/>
              <a:t> </a:t>
            </a:r>
            <a:endParaRPr b="1"/>
          </a:p>
        </p:txBody>
      </p:sp>
      <p:sp>
        <p:nvSpPr>
          <p:cNvPr id="206" name="Google Shape;206;p37"/>
          <p:cNvSpPr txBox="1"/>
          <p:nvPr>
            <p:ph idx="1" type="body"/>
          </p:nvPr>
        </p:nvSpPr>
        <p:spPr>
          <a:xfrm>
            <a:off x="311700" y="1225225"/>
            <a:ext cx="7908300" cy="3770100"/>
          </a:xfrm>
          <a:prstGeom prst="rect">
            <a:avLst/>
          </a:prstGeom>
        </p:spPr>
        <p:txBody>
          <a:bodyPr anchorCtr="0" anchor="t" bIns="91425" lIns="91425" spcFirstLastPara="1" rIns="91425" wrap="square" tIns="91425">
            <a:normAutofit fontScale="85000" lnSpcReduction="20000"/>
          </a:bodyPr>
          <a:lstStyle/>
          <a:p>
            <a:pPr indent="-344804" lvl="0" marL="457200" rtl="0" algn="l">
              <a:spcBef>
                <a:spcPts val="0"/>
              </a:spcBef>
              <a:spcAft>
                <a:spcPts val="0"/>
              </a:spcAft>
              <a:buSzPct val="100000"/>
              <a:buChar char="●"/>
            </a:pPr>
            <a:r>
              <a:rPr b="1" lang="en" sz="2152"/>
              <a:t>Before:</a:t>
            </a:r>
            <a:endParaRPr b="1" sz="2152"/>
          </a:p>
          <a:p>
            <a:pPr indent="0" lvl="0" marL="457200" rtl="0" algn="l">
              <a:spcBef>
                <a:spcPts val="1200"/>
              </a:spcBef>
              <a:spcAft>
                <a:spcPts val="0"/>
              </a:spcAft>
              <a:buNone/>
            </a:pPr>
            <a:r>
              <a:rPr lang="en" sz="1500"/>
              <a:t>A large part of our app mechanics involve the discovery of new businesses through making requests with your network. We initially had this mechanic in the profile section (as the request is a part of the user’s experience) but it was not intuitive that users should go to their profile to make a request of their friends.</a:t>
            </a:r>
            <a:endParaRPr b="1" sz="1500"/>
          </a:p>
          <a:p>
            <a:pPr indent="0" lvl="0" marL="0" rtl="0" algn="l">
              <a:spcBef>
                <a:spcPts val="1200"/>
              </a:spcBef>
              <a:spcAft>
                <a:spcPts val="0"/>
              </a:spcAft>
              <a:buNone/>
            </a:pPr>
            <a:r>
              <a:t/>
            </a:r>
            <a:endParaRPr b="1"/>
          </a:p>
          <a:p>
            <a:pPr indent="-341947" lvl="0" marL="457200" rtl="0" algn="l">
              <a:spcBef>
                <a:spcPts val="1200"/>
              </a:spcBef>
              <a:spcAft>
                <a:spcPts val="0"/>
              </a:spcAft>
              <a:buSzPct val="100000"/>
              <a:buChar char="●"/>
            </a:pPr>
            <a:r>
              <a:rPr b="1" lang="en" sz="2100"/>
              <a:t>After:</a:t>
            </a:r>
            <a:endParaRPr b="1" sz="2100"/>
          </a:p>
          <a:p>
            <a:pPr indent="0" lvl="0" marL="457200" rtl="0" algn="l">
              <a:spcBef>
                <a:spcPts val="1200"/>
              </a:spcBef>
              <a:spcAft>
                <a:spcPts val="0"/>
              </a:spcAft>
              <a:buNone/>
            </a:pPr>
            <a:r>
              <a:rPr lang="en" sz="1500"/>
              <a:t>We moved the “Ask for recommendations” mechanic to the Friends section where all of their network’s requests were being tracked. This creates a more unified experience as now all requests for recommendations are kept in the same section of the app rather than those of your friends in the friends section and personal requests in your profile.</a:t>
            </a:r>
            <a:endParaRPr b="1" sz="1500"/>
          </a:p>
          <a:p>
            <a:pPr indent="0" lvl="0" marL="457200" rtl="0" algn="l">
              <a:spcBef>
                <a:spcPts val="1200"/>
              </a:spcBef>
              <a:spcAft>
                <a:spcPts val="0"/>
              </a:spcAft>
              <a:buNone/>
            </a:pPr>
            <a:r>
              <a:t/>
            </a:r>
            <a:endParaRPr/>
          </a:p>
          <a:p>
            <a:pPr indent="0" lvl="0" marL="45720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8"/>
          <p:cNvSpPr txBox="1"/>
          <p:nvPr>
            <p:ph type="title"/>
          </p:nvPr>
        </p:nvSpPr>
        <p:spPr>
          <a:xfrm>
            <a:off x="185450" y="3996750"/>
            <a:ext cx="8687400" cy="100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3600"/>
              <a:t>Task Flow #1: </a:t>
            </a:r>
            <a:endParaRPr sz="3600"/>
          </a:p>
          <a:p>
            <a:pPr indent="0" lvl="0" marL="0" rtl="0" algn="l">
              <a:spcBef>
                <a:spcPts val="0"/>
              </a:spcBef>
              <a:spcAft>
                <a:spcPts val="0"/>
              </a:spcAft>
              <a:buNone/>
            </a:pPr>
            <a:r>
              <a:rPr lang="en" sz="2300">
                <a:latin typeface="Open Sans"/>
                <a:ea typeface="Open Sans"/>
                <a:cs typeface="Open Sans"/>
                <a:sym typeface="Open Sans"/>
              </a:rPr>
              <a:t>Buy value-driven product(s) locally</a:t>
            </a:r>
            <a:endParaRPr sz="2300"/>
          </a:p>
        </p:txBody>
      </p:sp>
      <p:pic>
        <p:nvPicPr>
          <p:cNvPr id="212" name="Google Shape;212;p38"/>
          <p:cNvPicPr preferRelativeResize="0"/>
          <p:nvPr/>
        </p:nvPicPr>
        <p:blipFill>
          <a:blip r:embed="rId3">
            <a:alphaModFix/>
          </a:blip>
          <a:stretch>
            <a:fillRect/>
          </a:stretch>
        </p:blipFill>
        <p:spPr>
          <a:xfrm>
            <a:off x="678663" y="897751"/>
            <a:ext cx="7786676" cy="2625299"/>
          </a:xfrm>
          <a:prstGeom prst="rect">
            <a:avLst/>
          </a:prstGeom>
          <a:noFill/>
          <a:ln>
            <a:noFill/>
          </a:ln>
        </p:spPr>
      </p:pic>
      <p:sp>
        <p:nvSpPr>
          <p:cNvPr id="213" name="Google Shape;213;p38"/>
          <p:cNvSpPr/>
          <p:nvPr/>
        </p:nvSpPr>
        <p:spPr>
          <a:xfrm>
            <a:off x="670900" y="2110500"/>
            <a:ext cx="1202100" cy="2238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4" name="Google Shape;214;p38"/>
          <p:cNvCxnSpPr>
            <a:stCxn id="213" idx="3"/>
          </p:cNvCxnSpPr>
          <p:nvPr/>
        </p:nvCxnSpPr>
        <p:spPr>
          <a:xfrm flipH="1" rot="10800000">
            <a:off x="1873000" y="1747200"/>
            <a:ext cx="83700" cy="475200"/>
          </a:xfrm>
          <a:prstGeom prst="straightConnector1">
            <a:avLst/>
          </a:prstGeom>
          <a:noFill/>
          <a:ln cap="flat" cmpd="sng" w="9525">
            <a:solidFill>
              <a:srgbClr val="0000FF"/>
            </a:solidFill>
            <a:prstDash val="solid"/>
            <a:round/>
            <a:headEnd len="med" w="med" type="none"/>
            <a:tailEnd len="med" w="med" type="triangle"/>
          </a:ln>
        </p:spPr>
      </p:cxnSp>
      <p:sp>
        <p:nvSpPr>
          <p:cNvPr id="215" name="Google Shape;215;p38"/>
          <p:cNvSpPr/>
          <p:nvPr/>
        </p:nvSpPr>
        <p:spPr>
          <a:xfrm>
            <a:off x="1949100" y="2459850"/>
            <a:ext cx="1265700" cy="10632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6" name="Google Shape;216;p38"/>
          <p:cNvCxnSpPr>
            <a:stCxn id="215" idx="3"/>
          </p:cNvCxnSpPr>
          <p:nvPr/>
        </p:nvCxnSpPr>
        <p:spPr>
          <a:xfrm flipH="1" rot="10800000">
            <a:off x="3214800" y="1858950"/>
            <a:ext cx="111600" cy="1132500"/>
          </a:xfrm>
          <a:prstGeom prst="straightConnector1">
            <a:avLst/>
          </a:prstGeom>
          <a:noFill/>
          <a:ln cap="flat" cmpd="sng" w="9525">
            <a:solidFill>
              <a:srgbClr val="0000FF"/>
            </a:solidFill>
            <a:prstDash val="solid"/>
            <a:round/>
            <a:headEnd len="med" w="med" type="none"/>
            <a:tailEnd len="med" w="med" type="triangle"/>
          </a:ln>
        </p:spPr>
      </p:cxnSp>
      <p:sp>
        <p:nvSpPr>
          <p:cNvPr id="217" name="Google Shape;217;p38"/>
          <p:cNvSpPr/>
          <p:nvPr/>
        </p:nvSpPr>
        <p:spPr>
          <a:xfrm>
            <a:off x="3382400" y="1076225"/>
            <a:ext cx="377400" cy="2238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8" name="Google Shape;218;p38"/>
          <p:cNvCxnSpPr>
            <a:stCxn id="217" idx="3"/>
          </p:cNvCxnSpPr>
          <p:nvPr/>
        </p:nvCxnSpPr>
        <p:spPr>
          <a:xfrm>
            <a:off x="3759800" y="1188125"/>
            <a:ext cx="852600" cy="531000"/>
          </a:xfrm>
          <a:prstGeom prst="straightConnector1">
            <a:avLst/>
          </a:prstGeom>
          <a:noFill/>
          <a:ln cap="flat" cmpd="sng" w="9525">
            <a:solidFill>
              <a:srgbClr val="0000FF"/>
            </a:solidFill>
            <a:prstDash val="solid"/>
            <a:round/>
            <a:headEnd len="med" w="med" type="none"/>
            <a:tailEnd len="med" w="med" type="triangle"/>
          </a:ln>
        </p:spPr>
      </p:cxnSp>
      <p:sp>
        <p:nvSpPr>
          <p:cNvPr id="219" name="Google Shape;219;p38"/>
          <p:cNvSpPr/>
          <p:nvPr/>
        </p:nvSpPr>
        <p:spPr>
          <a:xfrm>
            <a:off x="4626325" y="897750"/>
            <a:ext cx="377400" cy="1785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0" name="Google Shape;220;p38"/>
          <p:cNvCxnSpPr>
            <a:stCxn id="219" idx="3"/>
          </p:cNvCxnSpPr>
          <p:nvPr/>
        </p:nvCxnSpPr>
        <p:spPr>
          <a:xfrm>
            <a:off x="5003725" y="987000"/>
            <a:ext cx="894600" cy="494400"/>
          </a:xfrm>
          <a:prstGeom prst="straightConnector1">
            <a:avLst/>
          </a:prstGeom>
          <a:noFill/>
          <a:ln cap="flat" cmpd="sng" w="9525">
            <a:solidFill>
              <a:srgbClr val="0000FF"/>
            </a:solidFill>
            <a:prstDash val="solid"/>
            <a:round/>
            <a:headEnd len="med" w="med" type="none"/>
            <a:tailEnd len="med" w="med" type="triangle"/>
          </a:ln>
        </p:spPr>
      </p:cxnSp>
      <p:sp>
        <p:nvSpPr>
          <p:cNvPr id="221" name="Google Shape;221;p38"/>
          <p:cNvSpPr/>
          <p:nvPr/>
        </p:nvSpPr>
        <p:spPr>
          <a:xfrm>
            <a:off x="6736875" y="1830975"/>
            <a:ext cx="293400" cy="1119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2" name="Google Shape;222;p38"/>
          <p:cNvCxnSpPr>
            <a:stCxn id="221" idx="3"/>
          </p:cNvCxnSpPr>
          <p:nvPr/>
        </p:nvCxnSpPr>
        <p:spPr>
          <a:xfrm>
            <a:off x="7030275" y="1886925"/>
            <a:ext cx="251700" cy="83700"/>
          </a:xfrm>
          <a:prstGeom prst="straightConnector1">
            <a:avLst/>
          </a:prstGeom>
          <a:noFill/>
          <a:ln cap="flat" cmpd="sng" w="9525">
            <a:solidFill>
              <a:srgbClr val="0000FF"/>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9"/>
          <p:cNvSpPr txBox="1"/>
          <p:nvPr>
            <p:ph type="title"/>
          </p:nvPr>
        </p:nvSpPr>
        <p:spPr>
          <a:xfrm>
            <a:off x="185450" y="3996750"/>
            <a:ext cx="8687400" cy="100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3600"/>
              <a:t>Task Flow #2:</a:t>
            </a:r>
            <a:r>
              <a:rPr lang="en" sz="3600"/>
              <a:t> </a:t>
            </a:r>
            <a:endParaRPr sz="3600"/>
          </a:p>
          <a:p>
            <a:pPr indent="0" lvl="0" marL="0" rtl="0" algn="l">
              <a:spcBef>
                <a:spcPts val="0"/>
              </a:spcBef>
              <a:spcAft>
                <a:spcPts val="0"/>
              </a:spcAft>
              <a:buNone/>
            </a:pPr>
            <a:r>
              <a:rPr lang="en" sz="2300">
                <a:latin typeface="Open Sans"/>
                <a:ea typeface="Open Sans"/>
                <a:cs typeface="Open Sans"/>
                <a:sym typeface="Open Sans"/>
              </a:rPr>
              <a:t>Build relationships with local businesses</a:t>
            </a:r>
            <a:endParaRPr sz="2400">
              <a:latin typeface="Open Sans"/>
              <a:ea typeface="Open Sans"/>
              <a:cs typeface="Open Sans"/>
              <a:sym typeface="Open Sans"/>
            </a:endParaRPr>
          </a:p>
        </p:txBody>
      </p:sp>
      <p:pic>
        <p:nvPicPr>
          <p:cNvPr id="228" name="Google Shape;228;p39"/>
          <p:cNvPicPr preferRelativeResize="0"/>
          <p:nvPr/>
        </p:nvPicPr>
        <p:blipFill>
          <a:blip r:embed="rId3">
            <a:alphaModFix/>
          </a:blip>
          <a:stretch>
            <a:fillRect/>
          </a:stretch>
        </p:blipFill>
        <p:spPr>
          <a:xfrm>
            <a:off x="797424" y="906123"/>
            <a:ext cx="6956602" cy="2816825"/>
          </a:xfrm>
          <a:prstGeom prst="rect">
            <a:avLst/>
          </a:prstGeom>
          <a:noFill/>
          <a:ln>
            <a:noFill/>
          </a:ln>
        </p:spPr>
      </p:pic>
      <p:sp>
        <p:nvSpPr>
          <p:cNvPr id="229" name="Google Shape;229;p39"/>
          <p:cNvSpPr/>
          <p:nvPr/>
        </p:nvSpPr>
        <p:spPr>
          <a:xfrm>
            <a:off x="1621325" y="3466275"/>
            <a:ext cx="167700" cy="2235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0" name="Google Shape;230;p39"/>
          <p:cNvCxnSpPr>
            <a:stCxn id="229" idx="3"/>
          </p:cNvCxnSpPr>
          <p:nvPr/>
        </p:nvCxnSpPr>
        <p:spPr>
          <a:xfrm flipH="1" rot="10800000">
            <a:off x="1789025" y="2599725"/>
            <a:ext cx="419400" cy="978300"/>
          </a:xfrm>
          <a:prstGeom prst="straightConnector1">
            <a:avLst/>
          </a:prstGeom>
          <a:noFill/>
          <a:ln cap="flat" cmpd="sng" w="9525">
            <a:solidFill>
              <a:srgbClr val="0000FF"/>
            </a:solidFill>
            <a:prstDash val="solid"/>
            <a:round/>
            <a:headEnd len="med" w="med" type="none"/>
            <a:tailEnd len="med" w="med" type="triangle"/>
          </a:ln>
        </p:spPr>
      </p:cxnSp>
      <p:sp>
        <p:nvSpPr>
          <p:cNvPr id="231" name="Google Shape;231;p39"/>
          <p:cNvSpPr/>
          <p:nvPr/>
        </p:nvSpPr>
        <p:spPr>
          <a:xfrm>
            <a:off x="2459925" y="1830975"/>
            <a:ext cx="391500" cy="978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2" name="Google Shape;232;p39"/>
          <p:cNvCxnSpPr>
            <a:stCxn id="231" idx="3"/>
          </p:cNvCxnSpPr>
          <p:nvPr/>
        </p:nvCxnSpPr>
        <p:spPr>
          <a:xfrm>
            <a:off x="2851425" y="1879875"/>
            <a:ext cx="754500" cy="314400"/>
          </a:xfrm>
          <a:prstGeom prst="straightConnector1">
            <a:avLst/>
          </a:prstGeom>
          <a:noFill/>
          <a:ln cap="flat" cmpd="sng" w="9525">
            <a:solidFill>
              <a:srgbClr val="0000FF"/>
            </a:solidFill>
            <a:prstDash val="solid"/>
            <a:round/>
            <a:headEnd len="med" w="med" type="none"/>
            <a:tailEnd len="med" w="med" type="triangle"/>
          </a:ln>
        </p:spPr>
      </p:cxnSp>
      <p:sp>
        <p:nvSpPr>
          <p:cNvPr id="233" name="Google Shape;233;p39"/>
          <p:cNvSpPr/>
          <p:nvPr/>
        </p:nvSpPr>
        <p:spPr>
          <a:xfrm>
            <a:off x="4066025" y="3420825"/>
            <a:ext cx="419400" cy="3144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4" name="Google Shape;234;p39"/>
          <p:cNvCxnSpPr>
            <a:stCxn id="233" idx="3"/>
          </p:cNvCxnSpPr>
          <p:nvPr/>
        </p:nvCxnSpPr>
        <p:spPr>
          <a:xfrm flipH="1" rot="10800000">
            <a:off x="4485425" y="2306325"/>
            <a:ext cx="560100" cy="1271700"/>
          </a:xfrm>
          <a:prstGeom prst="straightConnector1">
            <a:avLst/>
          </a:prstGeom>
          <a:noFill/>
          <a:ln cap="flat" cmpd="sng" w="9525">
            <a:solidFill>
              <a:srgbClr val="0000FF"/>
            </a:solidFill>
            <a:prstDash val="solid"/>
            <a:round/>
            <a:headEnd len="med" w="med" type="none"/>
            <a:tailEnd len="med" w="med" type="triangle"/>
          </a:ln>
        </p:spPr>
      </p:cxnSp>
      <p:sp>
        <p:nvSpPr>
          <p:cNvPr id="235" name="Google Shape;235;p39"/>
          <p:cNvSpPr/>
          <p:nvPr/>
        </p:nvSpPr>
        <p:spPr>
          <a:xfrm>
            <a:off x="5534850" y="2557775"/>
            <a:ext cx="307500" cy="1536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6" name="Google Shape;236;p39"/>
          <p:cNvCxnSpPr>
            <a:stCxn id="235" idx="3"/>
          </p:cNvCxnSpPr>
          <p:nvPr/>
        </p:nvCxnSpPr>
        <p:spPr>
          <a:xfrm flipH="1" rot="10800000">
            <a:off x="5842350" y="2250275"/>
            <a:ext cx="642900" cy="384300"/>
          </a:xfrm>
          <a:prstGeom prst="straightConnector1">
            <a:avLst/>
          </a:prstGeom>
          <a:noFill/>
          <a:ln cap="flat" cmpd="sng" w="9525">
            <a:solidFill>
              <a:srgbClr val="0000FF"/>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0"/>
          <p:cNvSpPr txBox="1"/>
          <p:nvPr>
            <p:ph type="title"/>
          </p:nvPr>
        </p:nvSpPr>
        <p:spPr>
          <a:xfrm>
            <a:off x="185450" y="3996750"/>
            <a:ext cx="8687400" cy="100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3600"/>
              <a:t>Task Flow #3: </a:t>
            </a:r>
            <a:endParaRPr sz="3600"/>
          </a:p>
          <a:p>
            <a:pPr indent="0" lvl="0" marL="0" rtl="0" algn="l">
              <a:spcBef>
                <a:spcPts val="0"/>
              </a:spcBef>
              <a:spcAft>
                <a:spcPts val="0"/>
              </a:spcAft>
              <a:buNone/>
            </a:pPr>
            <a:r>
              <a:rPr lang="en" sz="2333">
                <a:latin typeface="Open Sans"/>
                <a:ea typeface="Open Sans"/>
                <a:cs typeface="Open Sans"/>
                <a:sym typeface="Open Sans"/>
              </a:rPr>
              <a:t>Discover new businesses with similar values</a:t>
            </a:r>
            <a:endParaRPr sz="2400">
              <a:latin typeface="Open Sans"/>
              <a:ea typeface="Open Sans"/>
              <a:cs typeface="Open Sans"/>
              <a:sym typeface="Open Sans"/>
            </a:endParaRPr>
          </a:p>
        </p:txBody>
      </p:sp>
      <p:pic>
        <p:nvPicPr>
          <p:cNvPr id="242" name="Google Shape;242;p40"/>
          <p:cNvPicPr preferRelativeResize="0"/>
          <p:nvPr/>
        </p:nvPicPr>
        <p:blipFill>
          <a:blip r:embed="rId3">
            <a:alphaModFix/>
          </a:blip>
          <a:stretch>
            <a:fillRect/>
          </a:stretch>
        </p:blipFill>
        <p:spPr>
          <a:xfrm>
            <a:off x="442000" y="942274"/>
            <a:ext cx="8259998" cy="2789450"/>
          </a:xfrm>
          <a:prstGeom prst="rect">
            <a:avLst/>
          </a:prstGeom>
          <a:noFill/>
          <a:ln>
            <a:noFill/>
          </a:ln>
        </p:spPr>
      </p:pic>
      <p:sp>
        <p:nvSpPr>
          <p:cNvPr id="243" name="Google Shape;243;p40"/>
          <p:cNvSpPr/>
          <p:nvPr/>
        </p:nvSpPr>
        <p:spPr>
          <a:xfrm>
            <a:off x="1090200" y="1146100"/>
            <a:ext cx="615000" cy="1956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4" name="Google Shape;244;p40"/>
          <p:cNvCxnSpPr>
            <a:stCxn id="243" idx="3"/>
          </p:cNvCxnSpPr>
          <p:nvPr/>
        </p:nvCxnSpPr>
        <p:spPr>
          <a:xfrm>
            <a:off x="1705200" y="1243900"/>
            <a:ext cx="111900" cy="657000"/>
          </a:xfrm>
          <a:prstGeom prst="straightConnector1">
            <a:avLst/>
          </a:prstGeom>
          <a:noFill/>
          <a:ln cap="flat" cmpd="sng" w="9525">
            <a:solidFill>
              <a:srgbClr val="0000FF"/>
            </a:solidFill>
            <a:prstDash val="solid"/>
            <a:round/>
            <a:headEnd len="med" w="med" type="none"/>
            <a:tailEnd len="med" w="med" type="triangle"/>
          </a:ln>
        </p:spPr>
      </p:cxnSp>
      <p:sp>
        <p:nvSpPr>
          <p:cNvPr id="245" name="Google Shape;245;p40"/>
          <p:cNvSpPr/>
          <p:nvPr/>
        </p:nvSpPr>
        <p:spPr>
          <a:xfrm>
            <a:off x="2571750" y="2515850"/>
            <a:ext cx="419400" cy="1536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6" name="Google Shape;246;p40"/>
          <p:cNvCxnSpPr>
            <a:stCxn id="245" idx="3"/>
          </p:cNvCxnSpPr>
          <p:nvPr/>
        </p:nvCxnSpPr>
        <p:spPr>
          <a:xfrm flipH="1" rot="10800000">
            <a:off x="2991150" y="1998650"/>
            <a:ext cx="223500" cy="594000"/>
          </a:xfrm>
          <a:prstGeom prst="straightConnector1">
            <a:avLst/>
          </a:prstGeom>
          <a:noFill/>
          <a:ln cap="flat" cmpd="sng" w="9525">
            <a:solidFill>
              <a:srgbClr val="0000FF"/>
            </a:solidFill>
            <a:prstDash val="solid"/>
            <a:round/>
            <a:headEnd len="med" w="med" type="none"/>
            <a:tailEnd len="med" w="med" type="triangle"/>
          </a:ln>
        </p:spPr>
      </p:cxnSp>
      <p:sp>
        <p:nvSpPr>
          <p:cNvPr id="247" name="Google Shape;247;p40"/>
          <p:cNvSpPr/>
          <p:nvPr/>
        </p:nvSpPr>
        <p:spPr>
          <a:xfrm>
            <a:off x="3997400" y="3494225"/>
            <a:ext cx="223500" cy="2376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8" name="Google Shape;248;p40"/>
          <p:cNvCxnSpPr>
            <a:stCxn id="247" idx="3"/>
          </p:cNvCxnSpPr>
          <p:nvPr/>
        </p:nvCxnSpPr>
        <p:spPr>
          <a:xfrm flipH="1" rot="10800000">
            <a:off x="4220900" y="2082425"/>
            <a:ext cx="391500" cy="1530600"/>
          </a:xfrm>
          <a:prstGeom prst="straightConnector1">
            <a:avLst/>
          </a:prstGeom>
          <a:noFill/>
          <a:ln cap="flat" cmpd="sng" w="9525">
            <a:solidFill>
              <a:srgbClr val="0000FF"/>
            </a:solidFill>
            <a:prstDash val="solid"/>
            <a:round/>
            <a:headEnd len="med" w="med" type="none"/>
            <a:tailEnd len="med" w="med" type="triangle"/>
          </a:ln>
        </p:spPr>
      </p:cxnSp>
      <p:sp>
        <p:nvSpPr>
          <p:cNvPr id="249" name="Google Shape;249;p40"/>
          <p:cNvSpPr/>
          <p:nvPr/>
        </p:nvSpPr>
        <p:spPr>
          <a:xfrm>
            <a:off x="4668275" y="1355750"/>
            <a:ext cx="1244100" cy="3354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0" name="Google Shape;250;p40"/>
          <p:cNvCxnSpPr>
            <a:stCxn id="249" idx="3"/>
          </p:cNvCxnSpPr>
          <p:nvPr/>
        </p:nvCxnSpPr>
        <p:spPr>
          <a:xfrm>
            <a:off x="5912375" y="1523450"/>
            <a:ext cx="83700" cy="894600"/>
          </a:xfrm>
          <a:prstGeom prst="straightConnector1">
            <a:avLst/>
          </a:prstGeom>
          <a:noFill/>
          <a:ln cap="flat" cmpd="sng" w="9525">
            <a:solidFill>
              <a:srgbClr val="0000FF"/>
            </a:solidFill>
            <a:prstDash val="solid"/>
            <a:round/>
            <a:headEnd len="med" w="med" type="none"/>
            <a:tailEnd len="med" w="med" type="triangle"/>
          </a:ln>
        </p:spPr>
      </p:cxnSp>
      <p:sp>
        <p:nvSpPr>
          <p:cNvPr id="251" name="Google Shape;251;p40"/>
          <p:cNvSpPr/>
          <p:nvPr/>
        </p:nvSpPr>
        <p:spPr>
          <a:xfrm>
            <a:off x="6065975" y="3536150"/>
            <a:ext cx="1244100" cy="1956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2" name="Google Shape;252;p40"/>
          <p:cNvCxnSpPr>
            <a:stCxn id="251" idx="3"/>
          </p:cNvCxnSpPr>
          <p:nvPr/>
        </p:nvCxnSpPr>
        <p:spPr>
          <a:xfrm flipH="1" rot="10800000">
            <a:off x="7310075" y="2543750"/>
            <a:ext cx="139500" cy="1090200"/>
          </a:xfrm>
          <a:prstGeom prst="straightConnector1">
            <a:avLst/>
          </a:prstGeom>
          <a:noFill/>
          <a:ln cap="flat" cmpd="sng" w="9525">
            <a:solidFill>
              <a:srgbClr val="0000FF"/>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1"/>
          <p:cNvSpPr txBox="1"/>
          <p:nvPr>
            <p:ph type="title"/>
          </p:nvPr>
        </p:nvSpPr>
        <p:spPr>
          <a:xfrm>
            <a:off x="185450" y="3996750"/>
            <a:ext cx="8687400" cy="100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3600"/>
              <a:t>Task Flow #3.5: </a:t>
            </a:r>
            <a:endParaRPr sz="3600"/>
          </a:p>
          <a:p>
            <a:pPr indent="0" lvl="0" marL="0" rtl="0" algn="l">
              <a:spcBef>
                <a:spcPts val="0"/>
              </a:spcBef>
              <a:spcAft>
                <a:spcPts val="0"/>
              </a:spcAft>
              <a:buNone/>
            </a:pPr>
            <a:r>
              <a:rPr lang="en" sz="2333">
                <a:latin typeface="Open Sans"/>
                <a:ea typeface="Open Sans"/>
                <a:cs typeface="Open Sans"/>
                <a:sym typeface="Open Sans"/>
              </a:rPr>
              <a:t>Share business with friends</a:t>
            </a:r>
            <a:endParaRPr sz="2400">
              <a:latin typeface="Open Sans"/>
              <a:ea typeface="Open Sans"/>
              <a:cs typeface="Open Sans"/>
              <a:sym typeface="Open Sans"/>
            </a:endParaRPr>
          </a:p>
        </p:txBody>
      </p:sp>
      <p:pic>
        <p:nvPicPr>
          <p:cNvPr id="258" name="Google Shape;258;p41"/>
          <p:cNvPicPr preferRelativeResize="0"/>
          <p:nvPr/>
        </p:nvPicPr>
        <p:blipFill>
          <a:blip r:embed="rId3">
            <a:alphaModFix/>
          </a:blip>
          <a:stretch>
            <a:fillRect/>
          </a:stretch>
        </p:blipFill>
        <p:spPr>
          <a:xfrm>
            <a:off x="367713" y="959050"/>
            <a:ext cx="8408578" cy="2828026"/>
          </a:xfrm>
          <a:prstGeom prst="rect">
            <a:avLst/>
          </a:prstGeom>
          <a:noFill/>
          <a:ln>
            <a:noFill/>
          </a:ln>
        </p:spPr>
      </p:pic>
      <p:sp>
        <p:nvSpPr>
          <p:cNvPr id="259" name="Google Shape;259;p41"/>
          <p:cNvSpPr/>
          <p:nvPr/>
        </p:nvSpPr>
        <p:spPr>
          <a:xfrm>
            <a:off x="656925" y="3536150"/>
            <a:ext cx="223500" cy="2508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0" name="Google Shape;260;p41"/>
          <p:cNvCxnSpPr>
            <a:stCxn id="259" idx="3"/>
          </p:cNvCxnSpPr>
          <p:nvPr/>
        </p:nvCxnSpPr>
        <p:spPr>
          <a:xfrm flipH="1" rot="10800000">
            <a:off x="880425" y="2390150"/>
            <a:ext cx="894600" cy="1271400"/>
          </a:xfrm>
          <a:prstGeom prst="straightConnector1">
            <a:avLst/>
          </a:prstGeom>
          <a:noFill/>
          <a:ln cap="flat" cmpd="sng" w="9525">
            <a:solidFill>
              <a:srgbClr val="0000FF"/>
            </a:solidFill>
            <a:prstDash val="solid"/>
            <a:round/>
            <a:headEnd len="med" w="med" type="none"/>
            <a:tailEnd len="med" w="med" type="triangle"/>
          </a:ln>
        </p:spPr>
      </p:cxnSp>
      <p:sp>
        <p:nvSpPr>
          <p:cNvPr id="261" name="Google Shape;261;p41"/>
          <p:cNvSpPr/>
          <p:nvPr/>
        </p:nvSpPr>
        <p:spPr>
          <a:xfrm>
            <a:off x="2431975" y="1803025"/>
            <a:ext cx="615000" cy="1677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 name="Google Shape;262;p41"/>
          <p:cNvCxnSpPr>
            <a:stCxn id="261" idx="3"/>
          </p:cNvCxnSpPr>
          <p:nvPr/>
        </p:nvCxnSpPr>
        <p:spPr>
          <a:xfrm>
            <a:off x="3046975" y="1886875"/>
            <a:ext cx="195600" cy="391500"/>
          </a:xfrm>
          <a:prstGeom prst="straightConnector1">
            <a:avLst/>
          </a:prstGeom>
          <a:noFill/>
          <a:ln cap="flat" cmpd="sng" w="9525">
            <a:solidFill>
              <a:srgbClr val="0000FF"/>
            </a:solidFill>
            <a:prstDash val="solid"/>
            <a:round/>
            <a:headEnd len="med" w="med" type="none"/>
            <a:tailEnd len="med" w="med" type="triangle"/>
          </a:ln>
        </p:spPr>
      </p:cxnSp>
      <p:sp>
        <p:nvSpPr>
          <p:cNvPr id="263" name="Google Shape;263;p41"/>
          <p:cNvSpPr/>
          <p:nvPr/>
        </p:nvSpPr>
        <p:spPr>
          <a:xfrm>
            <a:off x="3312525" y="1579400"/>
            <a:ext cx="1076100" cy="6990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4" name="Google Shape;264;p41"/>
          <p:cNvCxnSpPr>
            <a:stCxn id="263" idx="3"/>
          </p:cNvCxnSpPr>
          <p:nvPr/>
        </p:nvCxnSpPr>
        <p:spPr>
          <a:xfrm>
            <a:off x="4388625" y="1928900"/>
            <a:ext cx="265800" cy="69900"/>
          </a:xfrm>
          <a:prstGeom prst="straightConnector1">
            <a:avLst/>
          </a:prstGeom>
          <a:noFill/>
          <a:ln cap="flat" cmpd="sng" w="9525">
            <a:solidFill>
              <a:srgbClr val="0000FF"/>
            </a:solidFill>
            <a:prstDash val="solid"/>
            <a:round/>
            <a:headEnd len="med" w="med" type="none"/>
            <a:tailEnd len="med" w="med" type="triangle"/>
          </a:ln>
        </p:spPr>
      </p:cxnSp>
      <p:sp>
        <p:nvSpPr>
          <p:cNvPr id="265" name="Google Shape;265;p41"/>
          <p:cNvSpPr/>
          <p:nvPr/>
        </p:nvSpPr>
        <p:spPr>
          <a:xfrm>
            <a:off x="4584425" y="3536150"/>
            <a:ext cx="1383600" cy="2508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6" name="Google Shape;266;p41"/>
          <p:cNvCxnSpPr>
            <a:stCxn id="265" idx="3"/>
          </p:cNvCxnSpPr>
          <p:nvPr/>
        </p:nvCxnSpPr>
        <p:spPr>
          <a:xfrm flipH="1" rot="10800000">
            <a:off x="5968025" y="2278250"/>
            <a:ext cx="69900" cy="1383300"/>
          </a:xfrm>
          <a:prstGeom prst="straightConnector1">
            <a:avLst/>
          </a:prstGeom>
          <a:noFill/>
          <a:ln cap="flat" cmpd="sng" w="9525">
            <a:solidFill>
              <a:srgbClr val="0000FF"/>
            </a:solidFill>
            <a:prstDash val="solid"/>
            <a:round/>
            <a:headEnd len="med" w="med" type="none"/>
            <a:tailEnd len="med" w="med" type="triangle"/>
          </a:ln>
        </p:spPr>
      </p:cxnSp>
      <p:sp>
        <p:nvSpPr>
          <p:cNvPr id="267" name="Google Shape;267;p41"/>
          <p:cNvSpPr/>
          <p:nvPr/>
        </p:nvSpPr>
        <p:spPr>
          <a:xfrm>
            <a:off x="6233700" y="2431975"/>
            <a:ext cx="531000" cy="1677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8" name="Google Shape;268;p41"/>
          <p:cNvCxnSpPr>
            <a:stCxn id="267" idx="3"/>
          </p:cNvCxnSpPr>
          <p:nvPr/>
        </p:nvCxnSpPr>
        <p:spPr>
          <a:xfrm>
            <a:off x="6764700" y="2515825"/>
            <a:ext cx="713100" cy="475200"/>
          </a:xfrm>
          <a:prstGeom prst="straightConnector1">
            <a:avLst/>
          </a:prstGeom>
          <a:noFill/>
          <a:ln cap="flat" cmpd="sng" w="9525">
            <a:solidFill>
              <a:srgbClr val="0000FF"/>
            </a:solidFill>
            <a:prstDash val="solid"/>
            <a:round/>
            <a:headEnd len="med" w="med" type="none"/>
            <a:tailEnd len="med" w="med" type="triangl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2"/>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Prototype Overview</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3"/>
          <p:cNvSpPr txBox="1"/>
          <p:nvPr>
            <p:ph type="title"/>
          </p:nvPr>
        </p:nvSpPr>
        <p:spPr>
          <a:xfrm>
            <a:off x="189300" y="167275"/>
            <a:ext cx="4045200" cy="104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Good</a:t>
            </a:r>
            <a:endParaRPr/>
          </a:p>
        </p:txBody>
      </p:sp>
      <p:sp>
        <p:nvSpPr>
          <p:cNvPr id="279" name="Google Shape;279;p43"/>
          <p:cNvSpPr txBox="1"/>
          <p:nvPr>
            <p:ph idx="2" type="body"/>
          </p:nvPr>
        </p:nvSpPr>
        <p:spPr>
          <a:xfrm>
            <a:off x="4863300" y="114600"/>
            <a:ext cx="3837000" cy="1045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4200">
                <a:latin typeface="Economica"/>
                <a:ea typeface="Economica"/>
                <a:cs typeface="Economica"/>
                <a:sym typeface="Economica"/>
              </a:rPr>
              <a:t>Bad</a:t>
            </a:r>
            <a:endParaRPr sz="4200">
              <a:latin typeface="Economica"/>
              <a:ea typeface="Economica"/>
              <a:cs typeface="Economica"/>
              <a:sym typeface="Economica"/>
            </a:endParaRPr>
          </a:p>
        </p:txBody>
      </p:sp>
      <p:sp>
        <p:nvSpPr>
          <p:cNvPr id="280" name="Google Shape;280;p43"/>
          <p:cNvSpPr txBox="1"/>
          <p:nvPr/>
        </p:nvSpPr>
        <p:spPr>
          <a:xfrm>
            <a:off x="189300" y="941375"/>
            <a:ext cx="40206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Smooth collaboration (no concurrency issues like Balsamiq)</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Figma Plugins are helpful</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Ease of “Pages” hierarchy to keep separate work from different stages</a:t>
            </a:r>
            <a:endParaRPr>
              <a:solidFill>
                <a:schemeClr val="dk1"/>
              </a:solidFill>
              <a:latin typeface="Open Sans"/>
              <a:ea typeface="Open Sans"/>
              <a:cs typeface="Open Sans"/>
              <a:sym typeface="Open Sans"/>
            </a:endParaRPr>
          </a:p>
          <a:p>
            <a:pPr indent="0" lvl="0" marL="0" rtl="0" algn="l">
              <a:spcBef>
                <a:spcPts val="0"/>
              </a:spcBef>
              <a:spcAft>
                <a:spcPts val="0"/>
              </a:spcAft>
              <a:buNone/>
            </a:pPr>
            <a:r>
              <a:t/>
            </a:r>
            <a:endParaRPr>
              <a:solidFill>
                <a:schemeClr val="dk1"/>
              </a:solidFill>
              <a:latin typeface="Open Sans"/>
              <a:ea typeface="Open Sans"/>
              <a:cs typeface="Open Sans"/>
              <a:sym typeface="Open Sans"/>
            </a:endParaRPr>
          </a:p>
          <a:p>
            <a:pPr indent="-317500" lvl="0" marL="457200" rtl="0" algn="l">
              <a:spcBef>
                <a:spcPts val="0"/>
              </a:spcBef>
              <a:spcAft>
                <a:spcPts val="0"/>
              </a:spcAft>
              <a:buClr>
                <a:schemeClr val="dk1"/>
              </a:buClr>
              <a:buSzPts val="1400"/>
              <a:buFont typeface="Open Sans"/>
              <a:buChar char="●"/>
            </a:pPr>
            <a:r>
              <a:rPr lang="en">
                <a:solidFill>
                  <a:schemeClr val="dk1"/>
                </a:solidFill>
                <a:latin typeface="Open Sans"/>
                <a:ea typeface="Open Sans"/>
                <a:cs typeface="Open Sans"/>
                <a:sym typeface="Open Sans"/>
              </a:rPr>
              <a:t>Wireframing for remote testing</a:t>
            </a:r>
            <a:endParaRPr>
              <a:solidFill>
                <a:schemeClr val="dk1"/>
              </a:solidFill>
              <a:latin typeface="Open Sans"/>
              <a:ea typeface="Open Sans"/>
              <a:cs typeface="Open Sans"/>
              <a:sym typeface="Open Sans"/>
            </a:endParaRPr>
          </a:p>
        </p:txBody>
      </p:sp>
      <p:sp>
        <p:nvSpPr>
          <p:cNvPr id="281" name="Google Shape;281;p43"/>
          <p:cNvSpPr txBox="1"/>
          <p:nvPr>
            <p:ph idx="2" type="body"/>
          </p:nvPr>
        </p:nvSpPr>
        <p:spPr>
          <a:xfrm>
            <a:off x="4963325" y="3829350"/>
            <a:ext cx="3837000" cy="674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3200">
                <a:latin typeface="Economica"/>
                <a:ea typeface="Economica"/>
                <a:cs typeface="Economica"/>
                <a:sym typeface="Economica"/>
              </a:rPr>
              <a:t>Figma</a:t>
            </a:r>
            <a:endParaRPr sz="3200">
              <a:latin typeface="Economica"/>
              <a:ea typeface="Economica"/>
              <a:cs typeface="Economica"/>
              <a:sym typeface="Economica"/>
            </a:endParaRPr>
          </a:p>
        </p:txBody>
      </p:sp>
      <p:sp>
        <p:nvSpPr>
          <p:cNvPr id="282" name="Google Shape;282;p43"/>
          <p:cNvSpPr txBox="1"/>
          <p:nvPr/>
        </p:nvSpPr>
        <p:spPr>
          <a:xfrm>
            <a:off x="4837500" y="941375"/>
            <a:ext cx="40206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Complicated interface for medium-fi</a:t>
            </a:r>
            <a:endParaRPr>
              <a:solidFill>
                <a:schemeClr val="lt1"/>
              </a:solidFill>
              <a:latin typeface="Open Sans"/>
              <a:ea typeface="Open Sans"/>
              <a:cs typeface="Open Sans"/>
              <a:sym typeface="Open Sans"/>
            </a:endParaRPr>
          </a:p>
          <a:p>
            <a:pPr indent="0" lvl="0" marL="0" rtl="0" algn="l">
              <a:spcBef>
                <a:spcPts val="0"/>
              </a:spcBef>
              <a:spcAft>
                <a:spcPts val="0"/>
              </a:spcAft>
              <a:buNone/>
            </a:pPr>
            <a:r>
              <a:t/>
            </a:r>
            <a:endParaRPr>
              <a:solidFill>
                <a:schemeClr val="lt1"/>
              </a:solidFill>
              <a:latin typeface="Open Sans"/>
              <a:ea typeface="Open Sans"/>
              <a:cs typeface="Open Sans"/>
              <a:sym typeface="Open Sans"/>
            </a:endParaRPr>
          </a:p>
          <a:p>
            <a:pPr indent="-317500" lvl="0" marL="457200" rtl="0" algn="l">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Difficulting masking</a:t>
            </a:r>
            <a:endParaRPr>
              <a:solidFill>
                <a:schemeClr val="lt1"/>
              </a:solidFill>
              <a:latin typeface="Open Sans"/>
              <a:ea typeface="Open Sans"/>
              <a:cs typeface="Open Sans"/>
              <a:sym typeface="Open Sans"/>
            </a:endParaRPr>
          </a:p>
          <a:p>
            <a:pPr indent="0" lvl="0" marL="0" rtl="0" algn="l">
              <a:spcBef>
                <a:spcPts val="0"/>
              </a:spcBef>
              <a:spcAft>
                <a:spcPts val="0"/>
              </a:spcAft>
              <a:buNone/>
            </a:pPr>
            <a:r>
              <a:t/>
            </a:r>
            <a:endParaRPr>
              <a:solidFill>
                <a:schemeClr val="lt1"/>
              </a:solidFill>
              <a:latin typeface="Open Sans"/>
              <a:ea typeface="Open Sans"/>
              <a:cs typeface="Open Sans"/>
              <a:sym typeface="Open Sans"/>
            </a:endParaRPr>
          </a:p>
          <a:p>
            <a:pPr indent="-317500" lvl="0" marL="457200" rtl="0" algn="l">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Cannot move shapes within components</a:t>
            </a:r>
            <a:endParaRPr>
              <a:solidFill>
                <a:schemeClr val="lt1"/>
              </a:solidFill>
              <a:latin typeface="Open Sans"/>
              <a:ea typeface="Open Sans"/>
              <a:cs typeface="Open Sans"/>
              <a:sym typeface="Open Sans"/>
            </a:endParaRPr>
          </a:p>
          <a:p>
            <a:pPr indent="0" lvl="0" marL="0" rtl="0" algn="l">
              <a:spcBef>
                <a:spcPts val="0"/>
              </a:spcBef>
              <a:spcAft>
                <a:spcPts val="0"/>
              </a:spcAft>
              <a:buNone/>
            </a:pPr>
            <a:r>
              <a:t/>
            </a:r>
            <a:endParaRPr>
              <a:solidFill>
                <a:schemeClr val="lt1"/>
              </a:solidFill>
              <a:latin typeface="Open Sans"/>
              <a:ea typeface="Open Sans"/>
              <a:cs typeface="Open Sans"/>
              <a:sym typeface="Open Sans"/>
            </a:endParaRPr>
          </a:p>
          <a:p>
            <a:pPr indent="-317500" lvl="0" marL="457200" rtl="0" algn="l">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No preview in font selection</a:t>
            </a:r>
            <a:endParaRPr>
              <a:solidFill>
                <a:schemeClr val="lt1"/>
              </a:solidFill>
              <a:latin typeface="Open Sans"/>
              <a:ea typeface="Open Sans"/>
              <a:cs typeface="Open Sans"/>
              <a:sym typeface="Open Sans"/>
            </a:endParaRPr>
          </a:p>
          <a:p>
            <a:pPr indent="0" lvl="0" marL="0" rtl="0" algn="l">
              <a:spcBef>
                <a:spcPts val="0"/>
              </a:spcBef>
              <a:spcAft>
                <a:spcPts val="0"/>
              </a:spcAft>
              <a:buNone/>
            </a:pPr>
            <a:r>
              <a:t/>
            </a:r>
            <a:endParaRPr>
              <a:solidFill>
                <a:schemeClr val="lt1"/>
              </a:solidFill>
              <a:latin typeface="Open Sans"/>
              <a:ea typeface="Open Sans"/>
              <a:cs typeface="Open Sans"/>
              <a:sym typeface="Open Sans"/>
            </a:endParaRPr>
          </a:p>
          <a:p>
            <a:pPr indent="-317500" lvl="0" marL="457200" rtl="0" algn="l">
              <a:spcBef>
                <a:spcPts val="0"/>
              </a:spcBef>
              <a:spcAft>
                <a:spcPts val="0"/>
              </a:spcAft>
              <a:buClr>
                <a:schemeClr val="lt1"/>
              </a:buClr>
              <a:buSzPts val="1400"/>
              <a:buFont typeface="Open Sans"/>
              <a:buChar char="●"/>
            </a:pPr>
            <a:r>
              <a:rPr lang="en">
                <a:solidFill>
                  <a:schemeClr val="lt1"/>
                </a:solidFill>
                <a:latin typeface="Open Sans"/>
                <a:ea typeface="Open Sans"/>
                <a:cs typeface="Open Sans"/>
                <a:sym typeface="Open Sans"/>
              </a:rPr>
              <a:t>Unable to search frames was really unwieldy once we reached 20+ frames and had to manually scroll to find a frame</a:t>
            </a:r>
            <a:endParaRPr>
              <a:solidFill>
                <a:schemeClr val="lt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6"/>
          <p:cNvSpPr/>
          <p:nvPr/>
        </p:nvSpPr>
        <p:spPr>
          <a:xfrm>
            <a:off x="3049650" y="0"/>
            <a:ext cx="3044700" cy="508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latin typeface="Economica"/>
              <a:ea typeface="Economica"/>
              <a:cs typeface="Economica"/>
              <a:sym typeface="Economica"/>
            </a:endParaRPr>
          </a:p>
        </p:txBody>
      </p:sp>
      <p:sp>
        <p:nvSpPr>
          <p:cNvPr id="125" name="Google Shape;125;p26"/>
          <p:cNvSpPr txBox="1"/>
          <p:nvPr/>
        </p:nvSpPr>
        <p:spPr>
          <a:xfrm>
            <a:off x="3724950" y="369725"/>
            <a:ext cx="16941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lt1"/>
                </a:solidFill>
                <a:latin typeface="Economica"/>
                <a:ea typeface="Economica"/>
                <a:cs typeface="Economica"/>
                <a:sym typeface="Economica"/>
              </a:rPr>
              <a:t>Value Proposition</a:t>
            </a:r>
            <a:endParaRPr sz="3000">
              <a:solidFill>
                <a:schemeClr val="lt1"/>
              </a:solidFill>
              <a:latin typeface="Economica"/>
              <a:ea typeface="Economica"/>
              <a:cs typeface="Economica"/>
              <a:sym typeface="Economica"/>
            </a:endParaRPr>
          </a:p>
        </p:txBody>
      </p:sp>
      <p:sp>
        <p:nvSpPr>
          <p:cNvPr id="126" name="Google Shape;126;p26"/>
          <p:cNvSpPr txBox="1"/>
          <p:nvPr/>
        </p:nvSpPr>
        <p:spPr>
          <a:xfrm>
            <a:off x="628775" y="369725"/>
            <a:ext cx="16941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Economica"/>
                <a:ea typeface="Economica"/>
                <a:cs typeface="Economica"/>
                <a:sym typeface="Economica"/>
              </a:rPr>
              <a:t>Problem</a:t>
            </a:r>
            <a:endParaRPr sz="3000">
              <a:solidFill>
                <a:schemeClr val="dk1"/>
              </a:solidFill>
              <a:latin typeface="Economica"/>
              <a:ea typeface="Economica"/>
              <a:cs typeface="Economica"/>
              <a:sym typeface="Economica"/>
            </a:endParaRPr>
          </a:p>
        </p:txBody>
      </p:sp>
      <p:sp>
        <p:nvSpPr>
          <p:cNvPr id="127" name="Google Shape;127;p26"/>
          <p:cNvSpPr txBox="1"/>
          <p:nvPr/>
        </p:nvSpPr>
        <p:spPr>
          <a:xfrm>
            <a:off x="6981050" y="369725"/>
            <a:ext cx="16941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Economica"/>
                <a:ea typeface="Economica"/>
                <a:cs typeface="Economica"/>
                <a:sym typeface="Economica"/>
              </a:rPr>
              <a:t>Solution</a:t>
            </a:r>
            <a:endParaRPr sz="3000">
              <a:solidFill>
                <a:schemeClr val="dk1"/>
              </a:solidFill>
              <a:latin typeface="Economica"/>
              <a:ea typeface="Economica"/>
              <a:cs typeface="Economica"/>
              <a:sym typeface="Economica"/>
            </a:endParaRPr>
          </a:p>
        </p:txBody>
      </p:sp>
      <p:sp>
        <p:nvSpPr>
          <p:cNvPr id="128" name="Google Shape;128;p26"/>
          <p:cNvSpPr txBox="1"/>
          <p:nvPr/>
        </p:nvSpPr>
        <p:spPr>
          <a:xfrm>
            <a:off x="185525" y="1689750"/>
            <a:ext cx="2580600" cy="170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Open Sans"/>
                <a:ea typeface="Open Sans"/>
                <a:cs typeface="Open Sans"/>
                <a:sym typeface="Open Sans"/>
              </a:rPr>
              <a:t>Millennials</a:t>
            </a:r>
            <a:r>
              <a:rPr lang="en" sz="1600">
                <a:solidFill>
                  <a:schemeClr val="dk1"/>
                </a:solidFill>
                <a:latin typeface="Open Sans"/>
                <a:ea typeface="Open Sans"/>
                <a:cs typeface="Open Sans"/>
                <a:sym typeface="Open Sans"/>
              </a:rPr>
              <a:t> and Gen Z have a desire to support socially conscious brands but have difficulty finding these brands locally.</a:t>
            </a:r>
            <a:endParaRPr sz="1600">
              <a:solidFill>
                <a:schemeClr val="dk1"/>
              </a:solidFill>
              <a:latin typeface="Open Sans"/>
              <a:ea typeface="Open Sans"/>
              <a:cs typeface="Open Sans"/>
              <a:sym typeface="Open Sans"/>
            </a:endParaRPr>
          </a:p>
        </p:txBody>
      </p:sp>
      <p:sp>
        <p:nvSpPr>
          <p:cNvPr id="129" name="Google Shape;129;p26"/>
          <p:cNvSpPr txBox="1"/>
          <p:nvPr/>
        </p:nvSpPr>
        <p:spPr>
          <a:xfrm>
            <a:off x="3573000" y="2103275"/>
            <a:ext cx="1998000" cy="748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lt1"/>
                </a:solidFill>
                <a:latin typeface="Open Sans"/>
                <a:ea typeface="Open Sans"/>
                <a:cs typeface="Open Sans"/>
                <a:sym typeface="Open Sans"/>
              </a:rPr>
              <a:t>Local Made</a:t>
            </a:r>
            <a:endParaRPr sz="2200">
              <a:solidFill>
                <a:schemeClr val="lt1"/>
              </a:solidFill>
              <a:latin typeface="Open Sans"/>
              <a:ea typeface="Open Sans"/>
              <a:cs typeface="Open Sans"/>
              <a:sym typeface="Open Sans"/>
            </a:endParaRPr>
          </a:p>
          <a:p>
            <a:pPr indent="0" lvl="0" marL="0" rtl="0" algn="ctr">
              <a:spcBef>
                <a:spcPts val="0"/>
              </a:spcBef>
              <a:spcAft>
                <a:spcPts val="0"/>
              </a:spcAft>
              <a:buNone/>
            </a:pPr>
            <a:r>
              <a:rPr lang="en" sz="2200">
                <a:solidFill>
                  <a:schemeClr val="lt1"/>
                </a:solidFill>
                <a:latin typeface="Open Sans"/>
                <a:ea typeface="Open Sans"/>
                <a:cs typeface="Open Sans"/>
                <a:sym typeface="Open Sans"/>
              </a:rPr>
              <a:t>Easy</a:t>
            </a:r>
            <a:endParaRPr sz="2200">
              <a:solidFill>
                <a:schemeClr val="lt1"/>
              </a:solidFill>
              <a:latin typeface="Open Sans"/>
              <a:ea typeface="Open Sans"/>
              <a:cs typeface="Open Sans"/>
              <a:sym typeface="Open Sans"/>
            </a:endParaRPr>
          </a:p>
        </p:txBody>
      </p:sp>
      <p:sp>
        <p:nvSpPr>
          <p:cNvPr id="130" name="Google Shape;130;p26"/>
          <p:cNvSpPr txBox="1"/>
          <p:nvPr/>
        </p:nvSpPr>
        <p:spPr>
          <a:xfrm>
            <a:off x="6216200" y="1591800"/>
            <a:ext cx="2963700" cy="1959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Open Sans"/>
                <a:ea typeface="Open Sans"/>
                <a:cs typeface="Open Sans"/>
                <a:sym typeface="Open Sans"/>
              </a:rPr>
              <a:t>Our smartphone app enables users to search for shops based on ethical criteria, exchange recommendations to friends, and develop relationships with local businesses.</a:t>
            </a:r>
            <a:endParaRPr sz="1600">
              <a:solidFill>
                <a:schemeClr val="dk1"/>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6" name="Shape 286"/>
        <p:cNvGrpSpPr/>
        <p:nvPr/>
      </p:nvGrpSpPr>
      <p:grpSpPr>
        <a:xfrm>
          <a:off x="0" y="0"/>
          <a:ext cx="0" cy="0"/>
          <a:chOff x="0" y="0"/>
          <a:chExt cx="0" cy="0"/>
        </a:xfrm>
      </p:grpSpPr>
      <p:sp>
        <p:nvSpPr>
          <p:cNvPr id="287" name="Google Shape;287;p4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t>Limitations and Tradeoffs</a:t>
            </a:r>
            <a:endParaRPr b="1"/>
          </a:p>
        </p:txBody>
      </p:sp>
      <p:sp>
        <p:nvSpPr>
          <p:cNvPr id="288" name="Google Shape;288;p44"/>
          <p:cNvSpPr txBox="1"/>
          <p:nvPr>
            <p:ph idx="1" type="body"/>
          </p:nvPr>
        </p:nvSpPr>
        <p:spPr>
          <a:xfrm>
            <a:off x="311700" y="1225225"/>
            <a:ext cx="7908300" cy="2963100"/>
          </a:xfrm>
          <a:prstGeom prst="rect">
            <a:avLst/>
          </a:prstGeom>
        </p:spPr>
        <p:txBody>
          <a:bodyPr anchorCtr="0" anchor="t" bIns="91425" lIns="91425" spcFirstLastPara="1" rIns="91425" wrap="square" tIns="91425">
            <a:normAutofit fontScale="62500"/>
          </a:bodyPr>
          <a:lstStyle/>
          <a:p>
            <a:pPr indent="-311943" lvl="0" marL="457200" rtl="0" algn="l">
              <a:spcBef>
                <a:spcPts val="0"/>
              </a:spcBef>
              <a:spcAft>
                <a:spcPts val="0"/>
              </a:spcAft>
              <a:buSzPct val="100000"/>
              <a:buChar char="●"/>
            </a:pPr>
            <a:r>
              <a:rPr b="1" lang="en" sz="2100"/>
              <a:t>Limitation: </a:t>
            </a:r>
            <a:r>
              <a:rPr lang="en" sz="2100"/>
              <a:t>Few available clickable regions to maintain continuity in our task flows. </a:t>
            </a:r>
            <a:endParaRPr b="1" sz="2100"/>
          </a:p>
          <a:p>
            <a:pPr indent="-311943" lvl="0" marL="457200" rtl="0" algn="l">
              <a:spcBef>
                <a:spcPts val="0"/>
              </a:spcBef>
              <a:spcAft>
                <a:spcPts val="0"/>
              </a:spcAft>
              <a:buSzPct val="100000"/>
              <a:buChar char="●"/>
            </a:pPr>
            <a:r>
              <a:rPr b="1" lang="en" sz="2100"/>
              <a:t>Limitation:</a:t>
            </a:r>
            <a:r>
              <a:rPr lang="en" sz="2100"/>
              <a:t> Opening Maps (which should open Google Maps or whatever default map app the user has set) was left out as this would require API support from Figma.</a:t>
            </a:r>
            <a:endParaRPr sz="2100"/>
          </a:p>
          <a:p>
            <a:pPr indent="-311943" lvl="0" marL="457200" rtl="0" algn="l">
              <a:spcBef>
                <a:spcPts val="0"/>
              </a:spcBef>
              <a:spcAft>
                <a:spcPts val="0"/>
              </a:spcAft>
              <a:buSzPct val="100000"/>
              <a:buChar char="●"/>
            </a:pPr>
            <a:r>
              <a:rPr b="1" lang="en" sz="2100"/>
              <a:t>Limitation: </a:t>
            </a:r>
            <a:r>
              <a:rPr lang="en" sz="2100"/>
              <a:t>The "call" button on store cards (which should open up the user's phone app with the store's associated number) was left out as this would require calling support. </a:t>
            </a:r>
            <a:endParaRPr sz="2100"/>
          </a:p>
          <a:p>
            <a:pPr indent="-311943" lvl="0" marL="457200" rtl="0" algn="l">
              <a:spcBef>
                <a:spcPts val="0"/>
              </a:spcBef>
              <a:spcAft>
                <a:spcPts val="0"/>
              </a:spcAft>
              <a:buSzPct val="100000"/>
              <a:buChar char="●"/>
            </a:pPr>
            <a:r>
              <a:rPr b="1" lang="en" sz="2100"/>
              <a:t>Limitation: </a:t>
            </a:r>
            <a:r>
              <a:rPr lang="en" sz="2100"/>
              <a:t>Could not simulate </a:t>
            </a:r>
            <a:r>
              <a:rPr lang="en" sz="2100"/>
              <a:t>swipes using Figma</a:t>
            </a:r>
            <a:r>
              <a:rPr lang="en" sz="2100"/>
              <a:t> so designed with clickable buttons.</a:t>
            </a:r>
            <a:endParaRPr sz="2100"/>
          </a:p>
          <a:p>
            <a:pPr indent="-311943" lvl="0" marL="457200" rtl="0" algn="l">
              <a:spcBef>
                <a:spcPts val="0"/>
              </a:spcBef>
              <a:spcAft>
                <a:spcPts val="0"/>
              </a:spcAft>
              <a:buSzPct val="100000"/>
              <a:buChar char="●"/>
            </a:pPr>
            <a:r>
              <a:rPr b="1" lang="en" sz="2100"/>
              <a:t>Tradeoff: </a:t>
            </a:r>
            <a:r>
              <a:rPr lang="en" sz="2100"/>
              <a:t>To focus on our 4 main task flows, we have left out some features and screens, like a sign out button, and the screens that would correspond to the options on the profile (edit profile, add friends, account settings).</a:t>
            </a:r>
            <a:r>
              <a:rPr b="1" lang="en" sz="2100"/>
              <a:t> </a:t>
            </a:r>
            <a:endParaRPr sz="2100"/>
          </a:p>
          <a:p>
            <a:pPr indent="-311943" lvl="0" marL="457200" rtl="0" algn="l">
              <a:spcBef>
                <a:spcPts val="0"/>
              </a:spcBef>
              <a:spcAft>
                <a:spcPts val="0"/>
              </a:spcAft>
              <a:buSzPct val="100000"/>
              <a:buChar char="●"/>
            </a:pPr>
            <a:r>
              <a:rPr b="1" lang="en" sz="2100"/>
              <a:t>Tradeoff: </a:t>
            </a:r>
            <a:r>
              <a:rPr lang="en" sz="2100"/>
              <a:t>We simulated the passage of time through different screens with notification bubbles and different timestamps since we did not want users of our medium-fi prototype to spend a long amount of time waiting until they could progress on certain tasks.</a:t>
            </a:r>
            <a:endParaRPr sz="21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2" name="Shape 292"/>
        <p:cNvGrpSpPr/>
        <p:nvPr/>
      </p:nvGrpSpPr>
      <p:grpSpPr>
        <a:xfrm>
          <a:off x="0" y="0"/>
          <a:ext cx="0" cy="0"/>
          <a:chOff x="0" y="0"/>
          <a:chExt cx="0" cy="0"/>
        </a:xfrm>
      </p:grpSpPr>
      <p:sp>
        <p:nvSpPr>
          <p:cNvPr id="293" name="Google Shape;293;p4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t>Wizard of Oz techniques</a:t>
            </a:r>
            <a:endParaRPr b="1"/>
          </a:p>
        </p:txBody>
      </p:sp>
      <p:sp>
        <p:nvSpPr>
          <p:cNvPr id="294" name="Google Shape;294;p45"/>
          <p:cNvSpPr txBox="1"/>
          <p:nvPr>
            <p:ph idx="1" type="body"/>
          </p:nvPr>
        </p:nvSpPr>
        <p:spPr>
          <a:xfrm>
            <a:off x="311700" y="1225225"/>
            <a:ext cx="7908300" cy="33540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SzPts val="2100"/>
              <a:buChar char="●"/>
            </a:pPr>
            <a:r>
              <a:rPr b="1" lang="en" sz="2100"/>
              <a:t>Pre-filled chats to simulate time-progression</a:t>
            </a:r>
            <a:endParaRPr b="1" sz="2100"/>
          </a:p>
          <a:p>
            <a:pPr indent="-361950" lvl="1" marL="914400" rtl="0" algn="l">
              <a:spcBef>
                <a:spcPts val="0"/>
              </a:spcBef>
              <a:spcAft>
                <a:spcPts val="0"/>
              </a:spcAft>
              <a:buSzPts val="2100"/>
              <a:buChar char="○"/>
            </a:pPr>
            <a:r>
              <a:rPr lang="en" sz="1500"/>
              <a:t>Simulated the passage of time between when a user asks for a recommendation and receives one through a different screen that shows their post is now 15 minutes old </a:t>
            </a:r>
            <a:endParaRPr b="1" sz="2100"/>
          </a:p>
          <a:p>
            <a:pPr indent="-361950" lvl="0" marL="457200" rtl="0" algn="l">
              <a:spcBef>
                <a:spcPts val="0"/>
              </a:spcBef>
              <a:spcAft>
                <a:spcPts val="0"/>
              </a:spcAft>
              <a:buSzPts val="2100"/>
              <a:buChar char="●"/>
            </a:pPr>
            <a:r>
              <a:rPr b="1" lang="en" sz="2100"/>
              <a:t>Notification pop-up to signal message from friend</a:t>
            </a:r>
            <a:endParaRPr b="1" sz="2100"/>
          </a:p>
          <a:p>
            <a:pPr indent="-361950" lvl="0" marL="457200" rtl="0" algn="l">
              <a:spcBef>
                <a:spcPts val="0"/>
              </a:spcBef>
              <a:spcAft>
                <a:spcPts val="0"/>
              </a:spcAft>
              <a:buSzPts val="2100"/>
              <a:buChar char="●"/>
            </a:pPr>
            <a:r>
              <a:rPr b="1" lang="en" sz="2100"/>
              <a:t>“Filter” your search results</a:t>
            </a:r>
            <a:endParaRPr b="1" sz="2100"/>
          </a:p>
          <a:p>
            <a:pPr indent="-323850" lvl="1" marL="914400" rtl="0" algn="l">
              <a:spcBef>
                <a:spcPts val="0"/>
              </a:spcBef>
              <a:spcAft>
                <a:spcPts val="0"/>
              </a:spcAft>
              <a:buSzPts val="1500"/>
              <a:buChar char="○"/>
            </a:pPr>
            <a:r>
              <a:rPr lang="en" sz="1500"/>
              <a:t>Users can currently only search for jackets, and we've limited the value filters that users can apply</a:t>
            </a:r>
            <a:endParaRPr b="1" sz="2100"/>
          </a:p>
          <a:p>
            <a:pPr indent="-361950" lvl="0" marL="457200" rtl="0" algn="l">
              <a:spcBef>
                <a:spcPts val="0"/>
              </a:spcBef>
              <a:spcAft>
                <a:spcPts val="0"/>
              </a:spcAft>
              <a:buSzPts val="2100"/>
              <a:buChar char="●"/>
            </a:pPr>
            <a:r>
              <a:rPr b="1" lang="en" sz="2100"/>
              <a:t>Mocked up fake receipt</a:t>
            </a:r>
            <a:endParaRPr b="1" sz="21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8" name="Shape 298"/>
        <p:cNvGrpSpPr/>
        <p:nvPr/>
      </p:nvGrpSpPr>
      <p:grpSpPr>
        <a:xfrm>
          <a:off x="0" y="0"/>
          <a:ext cx="0" cy="0"/>
          <a:chOff x="0" y="0"/>
          <a:chExt cx="0" cy="0"/>
        </a:xfrm>
      </p:grpSpPr>
      <p:sp>
        <p:nvSpPr>
          <p:cNvPr id="299" name="Google Shape;299;p4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t>Hardcoded Features</a:t>
            </a:r>
            <a:endParaRPr b="1"/>
          </a:p>
        </p:txBody>
      </p:sp>
      <p:sp>
        <p:nvSpPr>
          <p:cNvPr id="300" name="Google Shape;300;p46"/>
          <p:cNvSpPr txBox="1"/>
          <p:nvPr>
            <p:ph idx="1" type="body"/>
          </p:nvPr>
        </p:nvSpPr>
        <p:spPr>
          <a:xfrm>
            <a:off x="311700" y="1225225"/>
            <a:ext cx="7908300" cy="3354000"/>
          </a:xfrm>
          <a:prstGeom prst="rect">
            <a:avLst/>
          </a:prstGeom>
        </p:spPr>
        <p:txBody>
          <a:bodyPr anchorCtr="0" anchor="t" bIns="91425" lIns="91425" spcFirstLastPara="1" rIns="91425" wrap="square" tIns="91425">
            <a:normAutofit fontScale="77500" lnSpcReduction="10000"/>
          </a:bodyPr>
          <a:lstStyle/>
          <a:p>
            <a:pPr indent="-331946" lvl="0" marL="457200" rtl="0" algn="l">
              <a:spcBef>
                <a:spcPts val="0"/>
              </a:spcBef>
              <a:spcAft>
                <a:spcPts val="0"/>
              </a:spcAft>
              <a:buSzPct val="100000"/>
              <a:buChar char="●"/>
            </a:pPr>
            <a:r>
              <a:rPr b="1" lang="en" sz="2100"/>
              <a:t>Login / Logout</a:t>
            </a:r>
            <a:endParaRPr b="1" sz="2100"/>
          </a:p>
          <a:p>
            <a:pPr indent="-302418" lvl="1" marL="914400" rtl="0" algn="l">
              <a:spcBef>
                <a:spcPts val="0"/>
              </a:spcBef>
              <a:spcAft>
                <a:spcPts val="0"/>
              </a:spcAft>
              <a:buSzPct val="100000"/>
              <a:buChar char="○"/>
            </a:pPr>
            <a:r>
              <a:rPr lang="en" sz="1500"/>
              <a:t>Auth process required</a:t>
            </a:r>
            <a:endParaRPr sz="1500"/>
          </a:p>
          <a:p>
            <a:pPr indent="-331946" lvl="0" marL="457200" rtl="0" algn="l">
              <a:spcBef>
                <a:spcPts val="0"/>
              </a:spcBef>
              <a:spcAft>
                <a:spcPts val="0"/>
              </a:spcAft>
              <a:buSzPct val="100000"/>
              <a:buChar char="●"/>
            </a:pPr>
            <a:r>
              <a:rPr b="1" lang="en" sz="2100"/>
              <a:t>Stores</a:t>
            </a:r>
            <a:endParaRPr b="1" sz="2100"/>
          </a:p>
          <a:p>
            <a:pPr indent="-302418" lvl="1" marL="914400" rtl="0" algn="l">
              <a:spcBef>
                <a:spcPts val="0"/>
              </a:spcBef>
              <a:spcAft>
                <a:spcPts val="0"/>
              </a:spcAft>
              <a:buSzPct val="100000"/>
              <a:buChar char="○"/>
            </a:pPr>
            <a:r>
              <a:rPr lang="en" sz="1500"/>
              <a:t>Store results &amp; all store details that appear on cards (i.e. rating, number of friends who trust, store hours)</a:t>
            </a:r>
            <a:endParaRPr sz="1500"/>
          </a:p>
          <a:p>
            <a:pPr indent="-302418" lvl="1" marL="914400" rtl="0" algn="l">
              <a:spcBef>
                <a:spcPts val="0"/>
              </a:spcBef>
              <a:spcAft>
                <a:spcPts val="0"/>
              </a:spcAft>
              <a:buSzPct val="100000"/>
              <a:buChar char="○"/>
            </a:pPr>
            <a:r>
              <a:rPr lang="en" sz="1500"/>
              <a:t>Card rank progress and receipt-scanning is hard-coded to facilitate demonstrating the functionality </a:t>
            </a:r>
            <a:endParaRPr sz="1500"/>
          </a:p>
          <a:p>
            <a:pPr indent="-331946" lvl="0" marL="457200" rtl="0" algn="l">
              <a:spcBef>
                <a:spcPts val="0"/>
              </a:spcBef>
              <a:spcAft>
                <a:spcPts val="0"/>
              </a:spcAft>
              <a:buSzPct val="100000"/>
              <a:buChar char="●"/>
            </a:pPr>
            <a:r>
              <a:rPr b="1" lang="en" sz="2100"/>
              <a:t>Profile Data and Friends </a:t>
            </a:r>
            <a:endParaRPr b="1" sz="2100"/>
          </a:p>
          <a:p>
            <a:pPr indent="-331946" lvl="0" marL="457200" rtl="0" algn="l">
              <a:spcBef>
                <a:spcPts val="0"/>
              </a:spcBef>
              <a:spcAft>
                <a:spcPts val="0"/>
              </a:spcAft>
              <a:buSzPct val="100000"/>
              <a:buChar char="●"/>
            </a:pPr>
            <a:r>
              <a:rPr b="1" lang="en" sz="2100"/>
              <a:t>Chat with friends</a:t>
            </a:r>
            <a:endParaRPr b="1" sz="2100"/>
          </a:p>
          <a:p>
            <a:pPr indent="-302418" lvl="1" marL="914400" rtl="0" algn="l">
              <a:spcBef>
                <a:spcPts val="0"/>
              </a:spcBef>
              <a:spcAft>
                <a:spcPts val="0"/>
              </a:spcAft>
              <a:buSzPct val="100000"/>
              <a:buChar char="○"/>
            </a:pPr>
            <a:r>
              <a:rPr lang="en" sz="1500"/>
              <a:t>When the user clicks text boxes or the keyboard in certain instances, we auto-fill the text box with a hard-coded message since we can't process user input. </a:t>
            </a:r>
            <a:endParaRPr sz="1500"/>
          </a:p>
          <a:p>
            <a:pPr indent="-302418" lvl="1" marL="914400" rtl="0" algn="l">
              <a:spcBef>
                <a:spcPts val="0"/>
              </a:spcBef>
              <a:spcAft>
                <a:spcPts val="0"/>
              </a:spcAft>
              <a:buSzPct val="100000"/>
              <a:buChar char="○"/>
            </a:pPr>
            <a:r>
              <a:rPr lang="en" sz="1500"/>
              <a:t>The store recommendation the user can ask for, and the recommendation card the user receives is hard-coded.</a:t>
            </a:r>
            <a:endParaRPr sz="1500"/>
          </a:p>
          <a:p>
            <a:pPr indent="-302418" lvl="1" marL="914400" rtl="0" algn="l">
              <a:spcBef>
                <a:spcPts val="0"/>
              </a:spcBef>
              <a:spcAft>
                <a:spcPts val="0"/>
              </a:spcAft>
              <a:buSzPct val="100000"/>
              <a:buChar char="○"/>
            </a:pPr>
            <a:r>
              <a:rPr lang="en" sz="1500"/>
              <a:t>We also simulated the user receiving a notification showing their friend has asked for a recommendation by having a separate home screen that the user encounters later in the flow. </a:t>
            </a:r>
            <a:endParaRPr sz="21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7"/>
          <p:cNvSpPr txBox="1"/>
          <p:nvPr>
            <p:ph type="title"/>
          </p:nvPr>
        </p:nvSpPr>
        <p:spPr>
          <a:xfrm>
            <a:off x="490250" y="450150"/>
            <a:ext cx="83712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Figma Link: </a:t>
            </a:r>
            <a:r>
              <a:rPr lang="en" sz="2050"/>
              <a:t>https://www.figma.com/proto/ptoDW2Drn3HL8zzb8Kz8aG/Local.ly-Medium-fi-Prototype?node-id=133%3A129663&amp;scaling=scale-down</a:t>
            </a:r>
            <a:endParaRPr sz="2050"/>
          </a:p>
          <a:p>
            <a:pPr indent="0" lvl="0" marL="0" rtl="0" algn="l">
              <a:spcBef>
                <a:spcPts val="0"/>
              </a:spcBef>
              <a:spcAft>
                <a:spcPts val="0"/>
              </a:spcAft>
              <a:buNone/>
            </a:pPr>
            <a:r>
              <a:t/>
            </a:r>
            <a:endParaRPr sz="205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309" name="Shape 309"/>
        <p:cNvGrpSpPr/>
        <p:nvPr/>
      </p:nvGrpSpPr>
      <p:grpSpPr>
        <a:xfrm>
          <a:off x="0" y="0"/>
          <a:ext cx="0" cy="0"/>
          <a:chOff x="0" y="0"/>
          <a:chExt cx="0" cy="0"/>
        </a:xfrm>
      </p:grpSpPr>
      <p:sp>
        <p:nvSpPr>
          <p:cNvPr id="310" name="Google Shape;310;p48"/>
          <p:cNvSpPr txBox="1"/>
          <p:nvPr>
            <p:ph type="ctrTitle"/>
          </p:nvPr>
        </p:nvSpPr>
        <p:spPr>
          <a:xfrm>
            <a:off x="3076050" y="2242500"/>
            <a:ext cx="2991900" cy="6585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Appendix</a:t>
            </a:r>
            <a:endParaRPr b="1" sz="3000">
              <a:solidFill>
                <a:srgbClr val="FFFFFF"/>
              </a:solidFill>
              <a:latin typeface="Open Sans"/>
              <a:ea typeface="Open Sans"/>
              <a:cs typeface="Open Sans"/>
              <a:sym typeface="Ope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49"/>
          <p:cNvSpPr txBox="1"/>
          <p:nvPr>
            <p:ph type="title"/>
          </p:nvPr>
        </p:nvSpPr>
        <p:spPr>
          <a:xfrm>
            <a:off x="185450" y="3996750"/>
            <a:ext cx="8687400" cy="1001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300"/>
              <a:t>All Screens</a:t>
            </a:r>
            <a:endParaRPr sz="2300"/>
          </a:p>
        </p:txBody>
      </p:sp>
      <p:pic>
        <p:nvPicPr>
          <p:cNvPr id="316" name="Google Shape;316;p49"/>
          <p:cNvPicPr preferRelativeResize="0"/>
          <p:nvPr/>
        </p:nvPicPr>
        <p:blipFill>
          <a:blip r:embed="rId3">
            <a:alphaModFix/>
          </a:blip>
          <a:stretch>
            <a:fillRect/>
          </a:stretch>
        </p:blipFill>
        <p:spPr>
          <a:xfrm>
            <a:off x="738350" y="987988"/>
            <a:ext cx="2947424" cy="3167524"/>
          </a:xfrm>
          <a:prstGeom prst="rect">
            <a:avLst/>
          </a:prstGeom>
          <a:noFill/>
          <a:ln>
            <a:noFill/>
          </a:ln>
        </p:spPr>
      </p:pic>
      <p:sp>
        <p:nvSpPr>
          <p:cNvPr id="317" name="Google Shape;317;p49"/>
          <p:cNvSpPr txBox="1"/>
          <p:nvPr/>
        </p:nvSpPr>
        <p:spPr>
          <a:xfrm>
            <a:off x="1069275" y="396200"/>
            <a:ext cx="9117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latin typeface="Economica"/>
                <a:ea typeface="Economica"/>
                <a:cs typeface="Economica"/>
                <a:sym typeface="Economica"/>
              </a:rPr>
              <a:t>Low-Fi</a:t>
            </a:r>
            <a:endParaRPr sz="2500">
              <a:latin typeface="Economica"/>
              <a:ea typeface="Economica"/>
              <a:cs typeface="Economica"/>
              <a:sym typeface="Economica"/>
            </a:endParaRPr>
          </a:p>
        </p:txBody>
      </p:sp>
      <p:sp>
        <p:nvSpPr>
          <p:cNvPr id="318" name="Google Shape;318;p49"/>
          <p:cNvSpPr txBox="1"/>
          <p:nvPr/>
        </p:nvSpPr>
        <p:spPr>
          <a:xfrm>
            <a:off x="4572000" y="418600"/>
            <a:ext cx="13191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500">
                <a:latin typeface="Economica"/>
                <a:ea typeface="Economica"/>
                <a:cs typeface="Economica"/>
                <a:sym typeface="Economica"/>
              </a:rPr>
              <a:t>Medium</a:t>
            </a:r>
            <a:r>
              <a:rPr lang="en" sz="2500">
                <a:latin typeface="Economica"/>
                <a:ea typeface="Economica"/>
                <a:cs typeface="Economica"/>
                <a:sym typeface="Economica"/>
              </a:rPr>
              <a:t>-Fi</a:t>
            </a:r>
            <a:endParaRPr sz="2500">
              <a:latin typeface="Economica"/>
              <a:ea typeface="Economica"/>
              <a:cs typeface="Economica"/>
              <a:sym typeface="Economica"/>
            </a:endParaRPr>
          </a:p>
        </p:txBody>
      </p:sp>
      <p:pic>
        <p:nvPicPr>
          <p:cNvPr id="319" name="Google Shape;319;p49"/>
          <p:cNvPicPr preferRelativeResize="0"/>
          <p:nvPr/>
        </p:nvPicPr>
        <p:blipFill rotWithShape="1">
          <a:blip r:embed="rId4">
            <a:alphaModFix/>
          </a:blip>
          <a:srcRect b="15994" l="0" r="0" t="0"/>
          <a:stretch/>
        </p:blipFill>
        <p:spPr>
          <a:xfrm>
            <a:off x="4572000" y="965600"/>
            <a:ext cx="3084850" cy="310154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50"/>
          <p:cNvSpPr txBox="1"/>
          <p:nvPr>
            <p:ph type="title"/>
          </p:nvPr>
        </p:nvSpPr>
        <p:spPr>
          <a:xfrm>
            <a:off x="185450" y="3996750"/>
            <a:ext cx="8687400" cy="1001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300"/>
              <a:t>Medium-Fi Wired</a:t>
            </a:r>
            <a:endParaRPr sz="2300"/>
          </a:p>
        </p:txBody>
      </p:sp>
      <p:pic>
        <p:nvPicPr>
          <p:cNvPr id="325" name="Google Shape;325;p50"/>
          <p:cNvPicPr preferRelativeResize="0"/>
          <p:nvPr/>
        </p:nvPicPr>
        <p:blipFill rotWithShape="1">
          <a:blip r:embed="rId3">
            <a:alphaModFix/>
          </a:blip>
          <a:srcRect b="0" l="0" r="0" t="6594"/>
          <a:stretch/>
        </p:blipFill>
        <p:spPr>
          <a:xfrm>
            <a:off x="3055025" y="619075"/>
            <a:ext cx="3033925" cy="344857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51"/>
          <p:cNvSpPr txBox="1"/>
          <p:nvPr>
            <p:ph type="title"/>
          </p:nvPr>
        </p:nvSpPr>
        <p:spPr>
          <a:xfrm>
            <a:off x="185450" y="3996750"/>
            <a:ext cx="8687400" cy="100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3600"/>
              <a:t>Task Flow #1 - Full: </a:t>
            </a:r>
            <a:endParaRPr sz="3600"/>
          </a:p>
          <a:p>
            <a:pPr indent="0" lvl="0" marL="0" rtl="0" algn="l">
              <a:spcBef>
                <a:spcPts val="0"/>
              </a:spcBef>
              <a:spcAft>
                <a:spcPts val="0"/>
              </a:spcAft>
              <a:buNone/>
            </a:pPr>
            <a:r>
              <a:rPr lang="en" sz="2300">
                <a:latin typeface="Open Sans"/>
                <a:ea typeface="Open Sans"/>
                <a:cs typeface="Open Sans"/>
                <a:sym typeface="Open Sans"/>
              </a:rPr>
              <a:t>Buy value-driven product(s) locally</a:t>
            </a:r>
            <a:endParaRPr sz="2300"/>
          </a:p>
        </p:txBody>
      </p:sp>
      <p:pic>
        <p:nvPicPr>
          <p:cNvPr id="331" name="Google Shape;331;p51"/>
          <p:cNvPicPr preferRelativeResize="0"/>
          <p:nvPr/>
        </p:nvPicPr>
        <p:blipFill>
          <a:blip r:embed="rId3">
            <a:alphaModFix/>
          </a:blip>
          <a:stretch>
            <a:fillRect/>
          </a:stretch>
        </p:blipFill>
        <p:spPr>
          <a:xfrm>
            <a:off x="1969700" y="329950"/>
            <a:ext cx="5249725" cy="36919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52"/>
          <p:cNvSpPr txBox="1"/>
          <p:nvPr>
            <p:ph type="title"/>
          </p:nvPr>
        </p:nvSpPr>
        <p:spPr>
          <a:xfrm>
            <a:off x="185450" y="3996750"/>
            <a:ext cx="8687400" cy="100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3600"/>
              <a:t>Task Flow #2 - Full: </a:t>
            </a:r>
            <a:endParaRPr sz="3600"/>
          </a:p>
          <a:p>
            <a:pPr indent="0" lvl="0" marL="0" rtl="0" algn="l">
              <a:spcBef>
                <a:spcPts val="0"/>
              </a:spcBef>
              <a:spcAft>
                <a:spcPts val="0"/>
              </a:spcAft>
              <a:buNone/>
            </a:pPr>
            <a:r>
              <a:rPr lang="en" sz="2300">
                <a:latin typeface="Open Sans"/>
                <a:ea typeface="Open Sans"/>
                <a:cs typeface="Open Sans"/>
                <a:sym typeface="Open Sans"/>
              </a:rPr>
              <a:t>Build relationships with local businesses</a:t>
            </a:r>
            <a:endParaRPr sz="2400">
              <a:latin typeface="Open Sans"/>
              <a:ea typeface="Open Sans"/>
              <a:cs typeface="Open Sans"/>
              <a:sym typeface="Open Sans"/>
            </a:endParaRPr>
          </a:p>
        </p:txBody>
      </p:sp>
      <p:pic>
        <p:nvPicPr>
          <p:cNvPr id="337" name="Google Shape;337;p52"/>
          <p:cNvPicPr preferRelativeResize="0"/>
          <p:nvPr/>
        </p:nvPicPr>
        <p:blipFill>
          <a:blip r:embed="rId3">
            <a:alphaModFix/>
          </a:blip>
          <a:stretch>
            <a:fillRect/>
          </a:stretch>
        </p:blipFill>
        <p:spPr>
          <a:xfrm>
            <a:off x="152400" y="987925"/>
            <a:ext cx="8839198" cy="2542234"/>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53"/>
          <p:cNvSpPr txBox="1"/>
          <p:nvPr>
            <p:ph type="title"/>
          </p:nvPr>
        </p:nvSpPr>
        <p:spPr>
          <a:xfrm>
            <a:off x="185450" y="3996750"/>
            <a:ext cx="8687400" cy="100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3600"/>
              <a:t>Task Flow #3 - Full: </a:t>
            </a:r>
            <a:endParaRPr sz="3600"/>
          </a:p>
          <a:p>
            <a:pPr indent="0" lvl="0" marL="0" rtl="0" algn="l">
              <a:spcBef>
                <a:spcPts val="0"/>
              </a:spcBef>
              <a:spcAft>
                <a:spcPts val="0"/>
              </a:spcAft>
              <a:buNone/>
            </a:pPr>
            <a:r>
              <a:rPr lang="en" sz="2333">
                <a:latin typeface="Open Sans"/>
                <a:ea typeface="Open Sans"/>
                <a:cs typeface="Open Sans"/>
                <a:sym typeface="Open Sans"/>
              </a:rPr>
              <a:t>Discover new businesses with similar values</a:t>
            </a:r>
            <a:endParaRPr sz="2400">
              <a:latin typeface="Open Sans"/>
              <a:ea typeface="Open Sans"/>
              <a:cs typeface="Open Sans"/>
              <a:sym typeface="Open Sans"/>
            </a:endParaRPr>
          </a:p>
        </p:txBody>
      </p:sp>
      <p:pic>
        <p:nvPicPr>
          <p:cNvPr id="343" name="Google Shape;343;p53"/>
          <p:cNvPicPr preferRelativeResize="0"/>
          <p:nvPr/>
        </p:nvPicPr>
        <p:blipFill>
          <a:blip r:embed="rId3">
            <a:alphaModFix/>
          </a:blip>
          <a:stretch>
            <a:fillRect/>
          </a:stretch>
        </p:blipFill>
        <p:spPr>
          <a:xfrm>
            <a:off x="1893063" y="304800"/>
            <a:ext cx="5357881" cy="36919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7"/>
          <p:cNvSpPr txBox="1"/>
          <p:nvPr>
            <p:ph type="title"/>
          </p:nvPr>
        </p:nvSpPr>
        <p:spPr>
          <a:xfrm>
            <a:off x="265500" y="2017625"/>
            <a:ext cx="4045200" cy="84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Task #1- Simple</a:t>
            </a:r>
            <a:endParaRPr b="1"/>
          </a:p>
        </p:txBody>
      </p:sp>
      <p:sp>
        <p:nvSpPr>
          <p:cNvPr id="136" name="Google Shape;136;p27"/>
          <p:cNvSpPr txBox="1"/>
          <p:nvPr>
            <p:ph idx="1" type="subTitle"/>
          </p:nvPr>
        </p:nvSpPr>
        <p:spPr>
          <a:xfrm>
            <a:off x="4745025" y="2045675"/>
            <a:ext cx="4045200" cy="986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1018"/>
              <a:buNone/>
            </a:pPr>
            <a:r>
              <a:rPr lang="en">
                <a:solidFill>
                  <a:schemeClr val="lt1"/>
                </a:solidFill>
                <a:latin typeface="Open Sans"/>
                <a:ea typeface="Open Sans"/>
                <a:cs typeface="Open Sans"/>
                <a:sym typeface="Open Sans"/>
              </a:rPr>
              <a:t>Buy value-driven product(s) locally</a:t>
            </a:r>
            <a:endParaRPr>
              <a:solidFill>
                <a:schemeClr val="lt1"/>
              </a:solidFill>
              <a:latin typeface="Open Sans"/>
              <a:ea typeface="Open Sans"/>
              <a:cs typeface="Open Sans"/>
              <a:sym typeface="Open Sans"/>
            </a:endParaRPr>
          </a:p>
        </p:txBody>
      </p:sp>
      <p:sp>
        <p:nvSpPr>
          <p:cNvPr id="137" name="Google Shape;137;p27"/>
          <p:cNvSpPr/>
          <p:nvPr/>
        </p:nvSpPr>
        <p:spPr>
          <a:xfrm>
            <a:off x="4939500" y="4318875"/>
            <a:ext cx="651300" cy="32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54"/>
          <p:cNvSpPr txBox="1"/>
          <p:nvPr>
            <p:ph type="title"/>
          </p:nvPr>
        </p:nvSpPr>
        <p:spPr>
          <a:xfrm>
            <a:off x="185450" y="3996750"/>
            <a:ext cx="8687400" cy="100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3600"/>
              <a:t>Task Flow #3.5 - Full: </a:t>
            </a:r>
            <a:endParaRPr sz="3600"/>
          </a:p>
          <a:p>
            <a:pPr indent="0" lvl="0" marL="0" rtl="0" algn="l">
              <a:spcBef>
                <a:spcPts val="0"/>
              </a:spcBef>
              <a:spcAft>
                <a:spcPts val="0"/>
              </a:spcAft>
              <a:buNone/>
            </a:pPr>
            <a:r>
              <a:rPr lang="en" sz="2333">
                <a:latin typeface="Open Sans"/>
                <a:ea typeface="Open Sans"/>
                <a:cs typeface="Open Sans"/>
                <a:sym typeface="Open Sans"/>
              </a:rPr>
              <a:t>Share a businesses with friends</a:t>
            </a:r>
            <a:endParaRPr sz="2400">
              <a:latin typeface="Open Sans"/>
              <a:ea typeface="Open Sans"/>
              <a:cs typeface="Open Sans"/>
              <a:sym typeface="Open Sans"/>
            </a:endParaRPr>
          </a:p>
        </p:txBody>
      </p:sp>
      <p:pic>
        <p:nvPicPr>
          <p:cNvPr id="349" name="Google Shape;349;p54"/>
          <p:cNvPicPr preferRelativeResize="0"/>
          <p:nvPr/>
        </p:nvPicPr>
        <p:blipFill>
          <a:blip r:embed="rId3">
            <a:alphaModFix/>
          </a:blip>
          <a:stretch>
            <a:fillRect/>
          </a:stretch>
        </p:blipFill>
        <p:spPr>
          <a:xfrm>
            <a:off x="2324675" y="247375"/>
            <a:ext cx="4494645" cy="3691951"/>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55"/>
          <p:cNvSpPr txBox="1"/>
          <p:nvPr>
            <p:ph type="title"/>
          </p:nvPr>
        </p:nvSpPr>
        <p:spPr>
          <a:xfrm>
            <a:off x="185450" y="3996750"/>
            <a:ext cx="8687400" cy="10014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sz="3600"/>
              <a:t>Font Experimentation </a:t>
            </a:r>
            <a:endParaRPr sz="3600"/>
          </a:p>
          <a:p>
            <a:pPr indent="0" lvl="0" marL="0" rtl="0" algn="l">
              <a:spcBef>
                <a:spcPts val="0"/>
              </a:spcBef>
              <a:spcAft>
                <a:spcPts val="0"/>
              </a:spcAft>
              <a:buNone/>
            </a:pPr>
            <a:r>
              <a:rPr lang="en" sz="1800"/>
              <a:t>(we decided we would switch to Lato for the high-fidelity prototype)</a:t>
            </a:r>
            <a:endParaRPr sz="1800">
              <a:latin typeface="Open Sans"/>
              <a:ea typeface="Open Sans"/>
              <a:cs typeface="Open Sans"/>
              <a:sym typeface="Open Sans"/>
            </a:endParaRPr>
          </a:p>
        </p:txBody>
      </p:sp>
      <p:pic>
        <p:nvPicPr>
          <p:cNvPr id="355" name="Google Shape;355;p55"/>
          <p:cNvPicPr preferRelativeResize="0"/>
          <p:nvPr/>
        </p:nvPicPr>
        <p:blipFill>
          <a:blip r:embed="rId3">
            <a:alphaModFix/>
          </a:blip>
          <a:stretch>
            <a:fillRect/>
          </a:stretch>
        </p:blipFill>
        <p:spPr>
          <a:xfrm>
            <a:off x="614437" y="1672236"/>
            <a:ext cx="7915129" cy="19034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8"/>
          <p:cNvSpPr txBox="1"/>
          <p:nvPr>
            <p:ph type="title"/>
          </p:nvPr>
        </p:nvSpPr>
        <p:spPr>
          <a:xfrm>
            <a:off x="265500" y="2017625"/>
            <a:ext cx="4045200" cy="84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Task #2 - Medium</a:t>
            </a:r>
            <a:endParaRPr b="1"/>
          </a:p>
        </p:txBody>
      </p:sp>
      <p:sp>
        <p:nvSpPr>
          <p:cNvPr id="143" name="Google Shape;143;p28"/>
          <p:cNvSpPr txBox="1"/>
          <p:nvPr>
            <p:ph idx="1" type="subTitle"/>
          </p:nvPr>
        </p:nvSpPr>
        <p:spPr>
          <a:xfrm>
            <a:off x="4745025" y="1969475"/>
            <a:ext cx="4045200" cy="110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852"/>
              <a:buNone/>
            </a:pPr>
            <a:r>
              <a:rPr lang="en">
                <a:solidFill>
                  <a:schemeClr val="lt1"/>
                </a:solidFill>
                <a:latin typeface="Open Sans"/>
                <a:ea typeface="Open Sans"/>
                <a:cs typeface="Open Sans"/>
                <a:sym typeface="Open Sans"/>
              </a:rPr>
              <a:t>Build relationships with local businesses</a:t>
            </a:r>
            <a:endParaRPr>
              <a:solidFill>
                <a:schemeClr val="lt1"/>
              </a:solidFill>
              <a:latin typeface="Open Sans"/>
              <a:ea typeface="Open Sans"/>
              <a:cs typeface="Open Sans"/>
              <a:sym typeface="Open Sans"/>
            </a:endParaRPr>
          </a:p>
        </p:txBody>
      </p:sp>
      <p:sp>
        <p:nvSpPr>
          <p:cNvPr id="144" name="Google Shape;144;p28"/>
          <p:cNvSpPr/>
          <p:nvPr/>
        </p:nvSpPr>
        <p:spPr>
          <a:xfrm>
            <a:off x="4939500" y="4318875"/>
            <a:ext cx="651300" cy="32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9"/>
          <p:cNvSpPr txBox="1"/>
          <p:nvPr>
            <p:ph type="title"/>
          </p:nvPr>
        </p:nvSpPr>
        <p:spPr>
          <a:xfrm>
            <a:off x="265500" y="2017625"/>
            <a:ext cx="4045200" cy="84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Task #3 - Complex</a:t>
            </a:r>
            <a:endParaRPr b="1"/>
          </a:p>
        </p:txBody>
      </p:sp>
      <p:sp>
        <p:nvSpPr>
          <p:cNvPr id="150" name="Google Shape;150;p29"/>
          <p:cNvSpPr txBox="1"/>
          <p:nvPr>
            <p:ph idx="1" type="subTitle"/>
          </p:nvPr>
        </p:nvSpPr>
        <p:spPr>
          <a:xfrm>
            <a:off x="4740125" y="2070900"/>
            <a:ext cx="4045200" cy="96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Discover new businesses with similar values</a:t>
            </a:r>
            <a:endParaRPr>
              <a:solidFill>
                <a:schemeClr val="lt1"/>
              </a:solidFill>
              <a:latin typeface="Open Sans"/>
              <a:ea typeface="Open Sans"/>
              <a:cs typeface="Open Sans"/>
              <a:sym typeface="Open Sans"/>
            </a:endParaRPr>
          </a:p>
        </p:txBody>
      </p:sp>
      <p:sp>
        <p:nvSpPr>
          <p:cNvPr id="151" name="Google Shape;151;p29"/>
          <p:cNvSpPr/>
          <p:nvPr/>
        </p:nvSpPr>
        <p:spPr>
          <a:xfrm>
            <a:off x="4939500" y="4318875"/>
            <a:ext cx="651300" cy="32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30"/>
          <p:cNvSpPr txBox="1"/>
          <p:nvPr>
            <p:ph type="title"/>
          </p:nvPr>
        </p:nvSpPr>
        <p:spPr>
          <a:xfrm>
            <a:off x="265500" y="2017625"/>
            <a:ext cx="4045200" cy="84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a:t>Task #3.5 - Complex</a:t>
            </a:r>
            <a:endParaRPr b="1"/>
          </a:p>
        </p:txBody>
      </p:sp>
      <p:sp>
        <p:nvSpPr>
          <p:cNvPr id="157" name="Google Shape;157;p30"/>
          <p:cNvSpPr txBox="1"/>
          <p:nvPr>
            <p:ph idx="1" type="subTitle"/>
          </p:nvPr>
        </p:nvSpPr>
        <p:spPr>
          <a:xfrm>
            <a:off x="4740125" y="2070900"/>
            <a:ext cx="4045200" cy="96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Open Sans"/>
                <a:ea typeface="Open Sans"/>
                <a:cs typeface="Open Sans"/>
                <a:sym typeface="Open Sans"/>
              </a:rPr>
              <a:t>Share businesses with friends</a:t>
            </a:r>
            <a:endParaRPr>
              <a:solidFill>
                <a:schemeClr val="lt1"/>
              </a:solidFill>
              <a:latin typeface="Open Sans"/>
              <a:ea typeface="Open Sans"/>
              <a:cs typeface="Open Sans"/>
              <a:sym typeface="Open Sans"/>
            </a:endParaRPr>
          </a:p>
        </p:txBody>
      </p:sp>
      <p:sp>
        <p:nvSpPr>
          <p:cNvPr id="158" name="Google Shape;158;p30"/>
          <p:cNvSpPr/>
          <p:nvPr/>
        </p:nvSpPr>
        <p:spPr>
          <a:xfrm>
            <a:off x="4939500" y="4318875"/>
            <a:ext cx="651300" cy="321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2" name="Shape 162"/>
        <p:cNvGrpSpPr/>
        <p:nvPr/>
      </p:nvGrpSpPr>
      <p:grpSpPr>
        <a:xfrm>
          <a:off x="0" y="0"/>
          <a:ext cx="0" cy="0"/>
          <a:chOff x="0" y="0"/>
          <a:chExt cx="0" cy="0"/>
        </a:xfrm>
      </p:grpSpPr>
      <p:sp>
        <p:nvSpPr>
          <p:cNvPr id="163" name="Google Shape;163;p3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a:t>Major Design Changes</a:t>
            </a:r>
            <a:endParaRPr b="1"/>
          </a:p>
        </p:txBody>
      </p:sp>
      <p:sp>
        <p:nvSpPr>
          <p:cNvPr id="164" name="Google Shape;164;p31"/>
          <p:cNvSpPr txBox="1"/>
          <p:nvPr>
            <p:ph idx="1" type="body"/>
          </p:nvPr>
        </p:nvSpPr>
        <p:spPr>
          <a:xfrm>
            <a:off x="311700" y="1238725"/>
            <a:ext cx="84024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Update rewards bar to more </a:t>
            </a:r>
            <a:r>
              <a:rPr lang="en"/>
              <a:t>explicitly</a:t>
            </a:r>
            <a:r>
              <a:rPr lang="en"/>
              <a:t> indicate purchase history</a:t>
            </a:r>
            <a:endParaRPr/>
          </a:p>
          <a:p>
            <a:pPr indent="0" lvl="0" marL="457200" rtl="0" algn="l">
              <a:spcBef>
                <a:spcPts val="1200"/>
              </a:spcBef>
              <a:spcAft>
                <a:spcPts val="0"/>
              </a:spcAft>
              <a:buNone/>
            </a:pPr>
            <a:r>
              <a:t/>
            </a:r>
            <a:endParaRPr/>
          </a:p>
          <a:p>
            <a:pPr indent="-342900" lvl="0" marL="457200" rtl="0" algn="l">
              <a:spcBef>
                <a:spcPts val="1200"/>
              </a:spcBef>
              <a:spcAft>
                <a:spcPts val="0"/>
              </a:spcAft>
              <a:buSzPts val="1800"/>
              <a:buChar char="●"/>
            </a:pPr>
            <a:r>
              <a:rPr lang="en"/>
              <a:t>Make card status (Silver, Gold, etc.) and associated benefits clearer</a:t>
            </a:r>
            <a:endParaRPr/>
          </a:p>
          <a:p>
            <a:pPr indent="0" lvl="0" marL="0" rtl="0" algn="l">
              <a:spcBef>
                <a:spcPts val="1200"/>
              </a:spcBef>
              <a:spcAft>
                <a:spcPts val="0"/>
              </a:spcAft>
              <a:buNone/>
            </a:pPr>
            <a:r>
              <a:t/>
            </a:r>
            <a:endParaRPr/>
          </a:p>
          <a:p>
            <a:pPr indent="-342900" lvl="0" marL="457200" rtl="0" algn="l">
              <a:lnSpc>
                <a:spcPct val="100000"/>
              </a:lnSpc>
              <a:spcBef>
                <a:spcPts val="1200"/>
              </a:spcBef>
              <a:spcAft>
                <a:spcPts val="0"/>
              </a:spcAft>
              <a:buSzPts val="1800"/>
              <a:buChar char="●"/>
            </a:pPr>
            <a:r>
              <a:rPr lang="en"/>
              <a:t>Move “Ask for Recommendations” from Profile to Friends section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8" name="Shape 168"/>
        <p:cNvGrpSpPr/>
        <p:nvPr/>
      </p:nvGrpSpPr>
      <p:grpSpPr>
        <a:xfrm>
          <a:off x="0" y="0"/>
          <a:ext cx="0" cy="0"/>
          <a:chOff x="0" y="0"/>
          <a:chExt cx="0" cy="0"/>
        </a:xfrm>
      </p:grpSpPr>
      <p:sp>
        <p:nvSpPr>
          <p:cNvPr id="169" name="Google Shape;169;p3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700"/>
              <a:t>Design Change #1 - </a:t>
            </a:r>
            <a:r>
              <a:rPr lang="en" sz="3700"/>
              <a:t>Update Rewards Bar </a:t>
            </a:r>
            <a:r>
              <a:rPr b="1" lang="en" sz="3700"/>
              <a:t> </a:t>
            </a:r>
            <a:endParaRPr b="1" sz="3700"/>
          </a:p>
        </p:txBody>
      </p:sp>
      <p:pic>
        <p:nvPicPr>
          <p:cNvPr id="170" name="Google Shape;170;p32"/>
          <p:cNvPicPr preferRelativeResize="0"/>
          <p:nvPr/>
        </p:nvPicPr>
        <p:blipFill>
          <a:blip r:embed="rId3">
            <a:alphaModFix/>
          </a:blip>
          <a:stretch>
            <a:fillRect/>
          </a:stretch>
        </p:blipFill>
        <p:spPr>
          <a:xfrm>
            <a:off x="1533050" y="1342325"/>
            <a:ext cx="1721375" cy="3097176"/>
          </a:xfrm>
          <a:prstGeom prst="rect">
            <a:avLst/>
          </a:prstGeom>
          <a:noFill/>
          <a:ln>
            <a:noFill/>
          </a:ln>
        </p:spPr>
      </p:pic>
      <p:sp>
        <p:nvSpPr>
          <p:cNvPr id="171" name="Google Shape;171;p32"/>
          <p:cNvSpPr/>
          <p:nvPr/>
        </p:nvSpPr>
        <p:spPr>
          <a:xfrm>
            <a:off x="3979650" y="2358400"/>
            <a:ext cx="1184700" cy="1065000"/>
          </a:xfrm>
          <a:prstGeom prst="rightArrow">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2" name="Google Shape;172;p32"/>
          <p:cNvPicPr preferRelativeResize="0"/>
          <p:nvPr/>
        </p:nvPicPr>
        <p:blipFill>
          <a:blip r:embed="rId4">
            <a:alphaModFix/>
          </a:blip>
          <a:stretch>
            <a:fillRect/>
          </a:stretch>
        </p:blipFill>
        <p:spPr>
          <a:xfrm>
            <a:off x="5947900" y="1327197"/>
            <a:ext cx="1721375" cy="312744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6" name="Shape 176"/>
        <p:cNvGrpSpPr/>
        <p:nvPr/>
      </p:nvGrpSpPr>
      <p:grpSpPr>
        <a:xfrm>
          <a:off x="0" y="0"/>
          <a:ext cx="0" cy="0"/>
          <a:chOff x="0" y="0"/>
          <a:chExt cx="0" cy="0"/>
        </a:xfrm>
      </p:grpSpPr>
      <p:sp>
        <p:nvSpPr>
          <p:cNvPr id="177" name="Google Shape;177;p33"/>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en" sz="3700"/>
              <a:t>Design Change #1 - </a:t>
            </a:r>
            <a:r>
              <a:rPr lang="en" sz="3700"/>
              <a:t>Update Rewards Bar - </a:t>
            </a:r>
            <a:r>
              <a:rPr i="1" lang="en" sz="3700"/>
              <a:t>Rationale</a:t>
            </a:r>
            <a:r>
              <a:rPr lang="en" sz="3700"/>
              <a:t> </a:t>
            </a:r>
            <a:r>
              <a:rPr b="1" lang="en" sz="3700"/>
              <a:t> </a:t>
            </a:r>
            <a:endParaRPr b="1"/>
          </a:p>
        </p:txBody>
      </p:sp>
      <p:sp>
        <p:nvSpPr>
          <p:cNvPr id="178" name="Google Shape;178;p33"/>
          <p:cNvSpPr txBox="1"/>
          <p:nvPr>
            <p:ph idx="1" type="body"/>
          </p:nvPr>
        </p:nvSpPr>
        <p:spPr>
          <a:xfrm>
            <a:off x="311700" y="1225225"/>
            <a:ext cx="7908300" cy="3354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b="1" lang="en"/>
              <a:t>Before:</a:t>
            </a:r>
            <a:endParaRPr b="1"/>
          </a:p>
          <a:p>
            <a:pPr indent="0" lvl="0" marL="457200" rtl="0" algn="l">
              <a:spcBef>
                <a:spcPts val="1200"/>
              </a:spcBef>
              <a:spcAft>
                <a:spcPts val="0"/>
              </a:spcAft>
              <a:buNone/>
            </a:pPr>
            <a:r>
              <a:rPr lang="en" sz="1300"/>
              <a:t>The rewards bar previously was overlaid on the “Shop Now” button and perhaps because of the grayscale nature of the low-fi prototype, users did not typically notice this as a progression. Because there was not a clear history linked to the shopping experience, the card was viewed neutrally or negatively, with one user believing it was an ad.</a:t>
            </a:r>
            <a:endParaRPr b="1" sz="1600"/>
          </a:p>
          <a:p>
            <a:pPr indent="-342900" lvl="0" marL="457200" rtl="0" algn="l">
              <a:spcBef>
                <a:spcPts val="1200"/>
              </a:spcBef>
              <a:spcAft>
                <a:spcPts val="0"/>
              </a:spcAft>
              <a:buSzPts val="1800"/>
              <a:buChar char="●"/>
            </a:pPr>
            <a:r>
              <a:rPr b="1" lang="en"/>
              <a:t>After:</a:t>
            </a:r>
            <a:endParaRPr b="1"/>
          </a:p>
          <a:p>
            <a:pPr indent="0" lvl="0" marL="457200" rtl="0" algn="l">
              <a:spcBef>
                <a:spcPts val="1200"/>
              </a:spcBef>
              <a:spcAft>
                <a:spcPts val="1200"/>
              </a:spcAft>
              <a:buNone/>
            </a:pPr>
            <a:r>
              <a:rPr lang="en" sz="1300"/>
              <a:t>The rewards bar was moved off the “Shop Now” button to give i</a:t>
            </a:r>
            <a:r>
              <a:rPr lang="en" sz="1300"/>
              <a:t>t more importance and weight by representing it on its own. It also explicitly calls out the current status of the card and measurable progression to the next level to demonstrate to the user a history of shopping with the store. While we initially planned on implementing this via a “punch card” interface, we decided to retain the progress bar to allow for more flexibility in how cards can be upgraded.</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175043"/>
      </a:dk1>
      <a:lt1>
        <a:srgbClr val="C8F7ED"/>
      </a:lt1>
      <a:dk2>
        <a:srgbClr val="B7B7B7"/>
      </a:dk2>
      <a:lt2>
        <a:srgbClr val="217867"/>
      </a:lt2>
      <a:accent1>
        <a:srgbClr val="5D4037"/>
      </a:accent1>
      <a:accent2>
        <a:srgbClr val="455A64"/>
      </a:accent2>
      <a:accent3>
        <a:srgbClr val="57BB8A"/>
      </a:accent3>
      <a:accent4>
        <a:srgbClr val="78909C"/>
      </a:accent4>
      <a:accent5>
        <a:srgbClr val="607D8B"/>
      </a:accent5>
      <a:accent6>
        <a:srgbClr val="DCE755"/>
      </a:accent6>
      <a:hlink>
        <a:srgbClr val="87DECC"/>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